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914" y="8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206483" y="2962655"/>
            <a:ext cx="2982595" cy="3209290"/>
          </a:xfrm>
          <a:custGeom>
            <a:avLst/>
            <a:gdLst/>
            <a:ahLst/>
            <a:cxnLst/>
            <a:rect l="l" t="t" r="r" b="b"/>
            <a:pathLst>
              <a:path w="2982595" h="3209290">
                <a:moveTo>
                  <a:pt x="2982468" y="0"/>
                </a:moveTo>
                <a:lnTo>
                  <a:pt x="2069592" y="912749"/>
                </a:lnTo>
              </a:path>
              <a:path w="2982595" h="3209290">
                <a:moveTo>
                  <a:pt x="2981833" y="227076"/>
                </a:moveTo>
                <a:lnTo>
                  <a:pt x="0" y="3208934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291572" y="3285743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443209" y="3132581"/>
            <a:ext cx="1747520" cy="1821814"/>
          </a:xfrm>
          <a:custGeom>
            <a:avLst/>
            <a:gdLst/>
            <a:ahLst/>
            <a:cxnLst/>
            <a:rect l="l" t="t" r="r" b="b"/>
            <a:pathLst>
              <a:path w="1747520" h="1821814">
                <a:moveTo>
                  <a:pt x="1745742" y="0"/>
                </a:moveTo>
                <a:lnTo>
                  <a:pt x="0" y="1745741"/>
                </a:lnTo>
              </a:path>
              <a:path w="1747520" h="1821814">
                <a:moveTo>
                  <a:pt x="1747012" y="551687"/>
                </a:moveTo>
                <a:lnTo>
                  <a:pt x="477012" y="1821687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98117" y="499998"/>
            <a:ext cx="5273675" cy="3302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02096" y="3047"/>
            <a:ext cx="6104255" cy="6175375"/>
            <a:chOff x="6102096" y="3047"/>
            <a:chExt cx="6104255" cy="6175375"/>
          </a:xfrm>
        </p:grpSpPr>
        <p:sp>
          <p:nvSpPr>
            <p:cNvPr id="3" name="object 3"/>
            <p:cNvSpPr/>
            <p:nvPr/>
          </p:nvSpPr>
          <p:spPr>
            <a:xfrm>
              <a:off x="8228076" y="9143"/>
              <a:ext cx="3810000" cy="3810000"/>
            </a:xfrm>
            <a:custGeom>
              <a:avLst/>
              <a:gdLst/>
              <a:ahLst/>
              <a:cxnLst/>
              <a:rect l="l" t="t" r="r" b="b"/>
              <a:pathLst>
                <a:path w="3810000" h="3810000">
                  <a:moveTo>
                    <a:pt x="3810000" y="0"/>
                  </a:moveTo>
                  <a:lnTo>
                    <a:pt x="0" y="381000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8192" y="91440"/>
              <a:ext cx="6080760" cy="6080760"/>
            </a:xfrm>
            <a:custGeom>
              <a:avLst/>
              <a:gdLst/>
              <a:ahLst/>
              <a:cxnLst/>
              <a:rect l="l" t="t" r="r" b="b"/>
              <a:pathLst>
                <a:path w="6080759" h="6080760">
                  <a:moveTo>
                    <a:pt x="6080633" y="0"/>
                  </a:moveTo>
                  <a:lnTo>
                    <a:pt x="0" y="6080658"/>
                  </a:lnTo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35952" y="228600"/>
              <a:ext cx="4953000" cy="4953000"/>
            </a:xfrm>
            <a:custGeom>
              <a:avLst/>
              <a:gdLst/>
              <a:ahLst/>
              <a:cxnLst/>
              <a:rect l="l" t="t" r="r" b="b"/>
              <a:pathLst>
                <a:path w="4953000" h="4953000">
                  <a:moveTo>
                    <a:pt x="4953000" y="0"/>
                  </a:moveTo>
                  <a:lnTo>
                    <a:pt x="0" y="495300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37298" y="32765"/>
              <a:ext cx="4853305" cy="4921250"/>
            </a:xfrm>
            <a:custGeom>
              <a:avLst/>
              <a:gdLst/>
              <a:ahLst/>
              <a:cxnLst/>
              <a:rect l="l" t="t" r="r" b="b"/>
              <a:pathLst>
                <a:path w="4853305" h="4921250">
                  <a:moveTo>
                    <a:pt x="4853051" y="0"/>
                  </a:moveTo>
                  <a:lnTo>
                    <a:pt x="0" y="4853051"/>
                  </a:lnTo>
                </a:path>
                <a:path w="4853305" h="4921250">
                  <a:moveTo>
                    <a:pt x="4852416" y="577595"/>
                  </a:moveTo>
                  <a:lnTo>
                    <a:pt x="509016" y="4920995"/>
                  </a:lnTo>
                </a:path>
              </a:pathLst>
            </a:custGeom>
            <a:ln w="320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77987" y="1217359"/>
            <a:ext cx="9655683" cy="19973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95"/>
              </a:spcBef>
            </a:pPr>
            <a:r>
              <a:rPr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 </a:t>
            </a:r>
            <a:r>
              <a:rPr spc="-1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2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spc="-1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pc="-2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АЗОВАТЕЛЬН</a:t>
            </a:r>
            <a:r>
              <a:rPr lang="ru-RU" spc="-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pc="-2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 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</a:p>
          <a:p>
            <a:pPr marL="419100" marR="412750" algn="ctr">
              <a:lnSpc>
                <a:spcPct val="100000"/>
              </a:lnSpc>
              <a:spcBef>
                <a:spcPts val="5"/>
              </a:spcBef>
            </a:pP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pc="-2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ЛЬНО</a:t>
            </a:r>
            <a:r>
              <a:rPr spc="-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spc="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 </a:t>
            </a:r>
            <a:r>
              <a:rPr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19600" y="3206915"/>
            <a:ext cx="10210800" cy="1296509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R="5273040" algn="ctr">
              <a:lnSpc>
                <a:spcPct val="100000"/>
              </a:lnSpc>
              <a:spcBef>
                <a:spcPts val="1210"/>
              </a:spcBef>
            </a:pPr>
            <a:r>
              <a:rPr sz="2100" b="1" spc="5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100" b="1" spc="-4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2100" b="1" spc="-4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</a:t>
            </a:r>
            <a:r>
              <a:rPr sz="2100" b="1" spc="-2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b="1" spc="-52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1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</a:t>
            </a:r>
            <a:r>
              <a:rPr sz="2100" b="1" spc="-1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b="1" spc="114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sz="2100" b="1" spc="135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sz="2100" b="1" spc="-4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b="1" spc="-26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2100" b="1" spc="-35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spc="-254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sz="2100" b="1" spc="-254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sz="21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274310" algn="ctr">
              <a:lnSpc>
                <a:spcPct val="100000"/>
              </a:lnSpc>
              <a:spcBef>
                <a:spcPts val="1105"/>
              </a:spcBef>
            </a:pPr>
            <a:r>
              <a:rPr sz="2100" b="1" spc="-25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</a:t>
            </a:r>
            <a:r>
              <a:rPr sz="2100" b="1" spc="-45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b="1" spc="235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100" b="1" spc="-3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b="1" spc="-15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01.09.2023г.</a:t>
            </a:r>
            <a:endParaRPr sz="21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2316" y="705053"/>
            <a:ext cx="6351270" cy="1490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3200" b="0" spc="229" dirty="0">
                <a:latin typeface="Tahoma"/>
                <a:cs typeface="Tahoma"/>
              </a:rPr>
              <a:t>Федеральная</a:t>
            </a:r>
            <a:r>
              <a:rPr sz="3200" b="0" spc="-185" dirty="0">
                <a:latin typeface="Tahoma"/>
                <a:cs typeface="Tahoma"/>
              </a:rPr>
              <a:t> </a:t>
            </a:r>
            <a:r>
              <a:rPr sz="3200" b="0" spc="190" dirty="0">
                <a:latin typeface="Tahoma"/>
                <a:cs typeface="Tahoma"/>
              </a:rPr>
              <a:t>адаптированная </a:t>
            </a:r>
            <a:r>
              <a:rPr sz="3200" b="0" spc="-985" dirty="0">
                <a:latin typeface="Tahoma"/>
                <a:cs typeface="Tahoma"/>
              </a:rPr>
              <a:t> </a:t>
            </a:r>
            <a:r>
              <a:rPr sz="3200" b="0" spc="175" dirty="0">
                <a:latin typeface="Tahoma"/>
                <a:cs typeface="Tahoma"/>
              </a:rPr>
              <a:t>образовательная </a:t>
            </a:r>
            <a:r>
              <a:rPr sz="3200" b="0" spc="405" dirty="0">
                <a:latin typeface="Tahoma"/>
                <a:cs typeface="Tahoma"/>
              </a:rPr>
              <a:t>программа </a:t>
            </a:r>
            <a:r>
              <a:rPr sz="3200" b="0" spc="-985" dirty="0">
                <a:latin typeface="Tahoma"/>
                <a:cs typeface="Tahoma"/>
              </a:rPr>
              <a:t> </a:t>
            </a:r>
            <a:r>
              <a:rPr sz="3200" b="0" spc="180" dirty="0">
                <a:latin typeface="Tahoma"/>
                <a:cs typeface="Tahoma"/>
              </a:rPr>
              <a:t>дошкольного</a:t>
            </a:r>
            <a:r>
              <a:rPr sz="3200" b="0" spc="-140" dirty="0">
                <a:latin typeface="Tahoma"/>
                <a:cs typeface="Tahoma"/>
              </a:rPr>
              <a:t> </a:t>
            </a:r>
            <a:r>
              <a:rPr sz="3200" b="0" spc="200" dirty="0">
                <a:latin typeface="Tahoma"/>
                <a:cs typeface="Tahoma"/>
              </a:rPr>
              <a:t>образования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65903" y="2849879"/>
            <a:ext cx="2561844" cy="25435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5767" y="246885"/>
            <a:ext cx="7037832" cy="66111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0"/>
            <a:ext cx="99822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6887" y="521334"/>
            <a:ext cx="10803890" cy="3684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8415" marR="5080" indent="356235" algn="just">
              <a:lnSpc>
                <a:spcPct val="99300"/>
              </a:lnSpc>
              <a:spcBef>
                <a:spcPts val="120"/>
              </a:spcBef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Программой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предусматривается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разностороннее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развитие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детей,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коррекция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недостатков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их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речевом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развитии, а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также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профилактика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вторичных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нарушений,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развитие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личности,</a:t>
            </a:r>
            <a:r>
              <a:rPr sz="2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мотивации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Times New Roman"/>
                <a:cs typeface="Times New Roman"/>
              </a:rPr>
              <a:t>способностей</a:t>
            </a:r>
            <a:r>
              <a:rPr sz="2400" spc="6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детей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различных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видах 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деятельности.</a:t>
            </a:r>
            <a:endParaRPr sz="2400" dirty="0">
              <a:latin typeface="Times New Roman"/>
              <a:cs typeface="Times New Roman"/>
            </a:endParaRPr>
          </a:p>
          <a:p>
            <a:pPr marL="927100" marR="57150" indent="-915035" algn="just">
              <a:lnSpc>
                <a:spcPts val="2940"/>
              </a:lnSpc>
              <a:spcBef>
                <a:spcPts val="45"/>
              </a:spcBef>
            </a:pPr>
            <a:r>
              <a:rPr sz="2400" spc="-45" dirty="0">
                <a:solidFill>
                  <a:srgbClr val="FFFFFF"/>
                </a:solidFill>
                <a:latin typeface="Times New Roman"/>
                <a:cs typeface="Times New Roman"/>
              </a:rPr>
              <a:t>АОП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ДО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для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обучающихся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с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ТНР 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включает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следующие 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образовательные области</a:t>
            </a:r>
            <a:r>
              <a:rPr sz="24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2400" i="1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1.Социально-коммуникативное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развитие.</a:t>
            </a:r>
            <a:endParaRPr sz="2400" dirty="0">
              <a:latin typeface="Times New Roman"/>
              <a:cs typeface="Times New Roman"/>
            </a:endParaRPr>
          </a:p>
          <a:p>
            <a:pPr marL="1156335" indent="-229870">
              <a:lnSpc>
                <a:spcPts val="2775"/>
              </a:lnSpc>
              <a:buSzPct val="95833"/>
              <a:buAutoNum type="arabicPeriod" startAt="2"/>
              <a:tabLst>
                <a:tab pos="1156970" algn="l"/>
              </a:tabLst>
            </a:pP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Познавательное</a:t>
            </a:r>
            <a:r>
              <a:rPr sz="2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развитие.</a:t>
            </a:r>
            <a:endParaRPr sz="2400" dirty="0">
              <a:latin typeface="Times New Roman"/>
              <a:cs typeface="Times New Roman"/>
            </a:endParaRPr>
          </a:p>
          <a:p>
            <a:pPr marL="1156335" indent="-229870">
              <a:lnSpc>
                <a:spcPct val="100000"/>
              </a:lnSpc>
              <a:buSzPct val="95833"/>
              <a:buAutoNum type="arabicPeriod" startAt="2"/>
              <a:tabLst>
                <a:tab pos="1156970" algn="l"/>
              </a:tabLst>
            </a:pP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Речевое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развитие.</a:t>
            </a:r>
            <a:endParaRPr sz="2400" dirty="0">
              <a:latin typeface="Times New Roman"/>
              <a:cs typeface="Times New Roman"/>
            </a:endParaRPr>
          </a:p>
          <a:p>
            <a:pPr marL="1231900" indent="-305435">
              <a:lnSpc>
                <a:spcPct val="100000"/>
              </a:lnSpc>
              <a:buSzPct val="95833"/>
              <a:buAutoNum type="arabicPeriod" startAt="2"/>
              <a:tabLst>
                <a:tab pos="1232535" algn="l"/>
              </a:tabLst>
            </a:pP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Художественно-эстетическое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развитие.</a:t>
            </a:r>
            <a:endParaRPr sz="2400" dirty="0">
              <a:latin typeface="Times New Roman"/>
              <a:cs typeface="Times New Roman"/>
            </a:endParaRPr>
          </a:p>
          <a:p>
            <a:pPr marL="1156335" indent="-229870">
              <a:lnSpc>
                <a:spcPct val="100000"/>
              </a:lnSpc>
              <a:spcBef>
                <a:spcPts val="5"/>
              </a:spcBef>
              <a:buSzPct val="95833"/>
              <a:buAutoNum type="arabicPeriod" startAt="2"/>
              <a:tabLst>
                <a:tab pos="1156970" algn="l"/>
              </a:tabLst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Физическое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развитие.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824" y="138429"/>
            <a:ext cx="10942320" cy="404939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7620" indent="450850" algn="just">
              <a:lnSpc>
                <a:spcPts val="2590"/>
              </a:lnSpc>
              <a:spcBef>
                <a:spcPts val="225"/>
              </a:spcBef>
            </a:pP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Содержание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Программы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в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соответствии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требованиями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Стандарта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включает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три 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основных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раздела</a:t>
            </a:r>
            <a:r>
              <a:rPr sz="22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целевой,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содержательный</a:t>
            </a:r>
            <a:r>
              <a:rPr sz="22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организационный.</a:t>
            </a:r>
            <a:endParaRPr sz="2200">
              <a:latin typeface="Times New Roman"/>
              <a:cs typeface="Times New Roman"/>
            </a:endParaRPr>
          </a:p>
          <a:p>
            <a:pPr marL="12700" indent="450850" algn="just">
              <a:lnSpc>
                <a:spcPts val="2610"/>
              </a:lnSpc>
            </a:pPr>
            <a:r>
              <a:rPr sz="22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Целевой</a:t>
            </a:r>
            <a:r>
              <a:rPr sz="2200" i="1" spc="13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раздел</a:t>
            </a:r>
            <a:r>
              <a:rPr sz="2200" i="1" spc="13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Программы</a:t>
            </a:r>
            <a:r>
              <a:rPr sz="2200" spc="13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включает</a:t>
            </a:r>
            <a:r>
              <a:rPr sz="2200" spc="1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пояснительную</a:t>
            </a:r>
            <a:r>
              <a:rPr sz="2200" spc="13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записку</a:t>
            </a:r>
            <a:r>
              <a:rPr sz="2200" spc="13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spc="1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планируемые</a:t>
            </a:r>
            <a:endParaRPr sz="2200">
              <a:latin typeface="Times New Roman"/>
              <a:cs typeface="Times New Roman"/>
            </a:endParaRPr>
          </a:p>
          <a:p>
            <a:pPr marL="12700" marR="6350" algn="just">
              <a:lnSpc>
                <a:spcPct val="99400"/>
              </a:lnSpc>
              <a:spcBef>
                <a:spcPts val="15"/>
              </a:spcBef>
            </a:pPr>
            <a:r>
              <a:rPr sz="2200" spc="-30" dirty="0">
                <a:solidFill>
                  <a:srgbClr val="FFFFFF"/>
                </a:solidFill>
                <a:latin typeface="Times New Roman"/>
                <a:cs typeface="Times New Roman"/>
              </a:rPr>
              <a:t>результаты</a:t>
            </a:r>
            <a:r>
              <a:rPr sz="22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освоения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Программы, определяет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ее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цели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задачи,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принципы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200" spc="-35" dirty="0">
                <a:solidFill>
                  <a:srgbClr val="FFFFFF"/>
                </a:solidFill>
                <a:latin typeface="Times New Roman"/>
                <a:cs typeface="Times New Roman"/>
              </a:rPr>
              <a:t>подходы</a:t>
            </a:r>
            <a:r>
              <a:rPr sz="22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к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формированию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Программы,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планируемые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Times New Roman"/>
                <a:cs typeface="Times New Roman"/>
              </a:rPr>
              <a:t>результаты</a:t>
            </a:r>
            <a:r>
              <a:rPr sz="22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ее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освоения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виде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целевых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ориентиров, а также 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значимые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характеристики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для разработки и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реализации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Программы,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специфику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национальных,</a:t>
            </a:r>
            <a:r>
              <a:rPr sz="22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социокультурных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и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иных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условий, возрастные</a:t>
            </a:r>
            <a:r>
              <a:rPr sz="22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характеристики.</a:t>
            </a:r>
            <a:endParaRPr sz="2200">
              <a:latin typeface="Times New Roman"/>
              <a:cs typeface="Times New Roman"/>
            </a:endParaRPr>
          </a:p>
          <a:p>
            <a:pPr marL="12700" marR="5080" indent="450850" algn="just">
              <a:lnSpc>
                <a:spcPct val="100000"/>
              </a:lnSpc>
              <a:spcBef>
                <a:spcPts val="50"/>
              </a:spcBef>
            </a:pPr>
            <a:r>
              <a:rPr sz="2200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Содержательный</a:t>
            </a:r>
            <a:r>
              <a:rPr sz="22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раздел</a:t>
            </a:r>
            <a:r>
              <a:rPr sz="22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Программы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включает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пояснительную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Times New Roman"/>
                <a:cs typeface="Times New Roman"/>
              </a:rPr>
              <a:t>записку,</a:t>
            </a:r>
            <a:r>
              <a:rPr sz="22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описание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образовательной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деятельности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по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пяти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образовательным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областям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(задачи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основное 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содержание):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социально-коммуникативное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развитие;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познавательное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развитие;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речевое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развитие;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художественно-эстетическое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развитие; физическое развитие; формы,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способы, 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методы</a:t>
            </a:r>
            <a:r>
              <a:rPr sz="2200" spc="4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spc="4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средства</a:t>
            </a:r>
            <a:r>
              <a:rPr sz="2200" spc="4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реализации</a:t>
            </a:r>
            <a:r>
              <a:rPr sz="2200" spc="4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программы,</a:t>
            </a:r>
            <a:r>
              <a:rPr sz="2200" spc="4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Times New Roman"/>
                <a:cs typeface="Times New Roman"/>
              </a:rPr>
              <a:t>которые</a:t>
            </a:r>
            <a:r>
              <a:rPr sz="2200" spc="4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отражают</a:t>
            </a:r>
            <a:r>
              <a:rPr sz="2200" spc="4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аспекты</a:t>
            </a:r>
            <a:r>
              <a:rPr sz="2200" spc="4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образовательной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9824" y="4162805"/>
            <a:ext cx="972439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065530" algn="l"/>
                <a:tab pos="2113915" algn="l"/>
                <a:tab pos="2444750" algn="l"/>
                <a:tab pos="4557395" algn="l"/>
                <a:tab pos="4833620" algn="l"/>
                <a:tab pos="6238875" algn="l"/>
                <a:tab pos="6677659" algn="l"/>
                <a:tab pos="7486650" algn="l"/>
                <a:tab pos="8895715" algn="l"/>
                <a:tab pos="9587230" algn="l"/>
              </a:tabLst>
            </a:pP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среды: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предметно-пространственная		развивающая	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образовательная	среда;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взаим</a:t>
            </a:r>
            <a:r>
              <a:rPr sz="2200" spc="-6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дей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ви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я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</a:t>
            </a:r>
            <a:r>
              <a:rPr sz="2200" spc="-35" dirty="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да</a:t>
            </a:r>
            <a:r>
              <a:rPr sz="2200" spc="-65" dirty="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огич</a:t>
            </a:r>
            <a:r>
              <a:rPr sz="2200" spc="50" dirty="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ским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раб</a:t>
            </a:r>
            <a:r>
              <a:rPr sz="2200" spc="-25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тни</a:t>
            </a:r>
            <a:r>
              <a:rPr sz="2200" spc="-114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2200" spc="-5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м;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25" dirty="0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ара</a:t>
            </a:r>
            <a:r>
              <a:rPr sz="2200" spc="-30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тер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з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аим</a:t>
            </a:r>
            <a:r>
              <a:rPr sz="2200" spc="-6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де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ст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я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42042" y="4162805"/>
            <a:ext cx="106934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625" marR="5080" indent="-35560">
              <a:lnSpc>
                <a:spcPct val="100000"/>
              </a:lnSpc>
              <a:spcBef>
                <a:spcPts val="95"/>
              </a:spcBef>
            </a:pPr>
            <a:r>
              <a:rPr sz="2200" spc="-25" dirty="0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ара</a:t>
            </a:r>
            <a:r>
              <a:rPr sz="2200" spc="-30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тер  д</a:t>
            </a:r>
            <a:r>
              <a:rPr sz="2200" spc="-25" dirty="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ми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9824" y="4833620"/>
            <a:ext cx="10942320" cy="1024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100"/>
              </a:lnSpc>
              <a:spcBef>
                <a:spcPts val="120"/>
              </a:spcBef>
            </a:pP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детьми; система отношений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ребенка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к </a:t>
            </a:r>
            <a:r>
              <a:rPr sz="2200" spc="-55" dirty="0">
                <a:solidFill>
                  <a:srgbClr val="FFFFFF"/>
                </a:solidFill>
                <a:latin typeface="Times New Roman"/>
                <a:cs typeface="Times New Roman"/>
              </a:rPr>
              <a:t>миру,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к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другим </a:t>
            </a:r>
            <a:r>
              <a:rPr sz="2200" spc="-25" dirty="0">
                <a:solidFill>
                  <a:srgbClr val="FFFFFF"/>
                </a:solidFill>
                <a:latin typeface="Times New Roman"/>
                <a:cs typeface="Times New Roman"/>
              </a:rPr>
              <a:t>людям,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к себе самому;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содержание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образовательной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деятельности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по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профессиональной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коррекции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нарушений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развития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обучающихся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(программу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коррекционно-развивающей</a:t>
            </a:r>
            <a:r>
              <a:rPr sz="22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работы).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6750" y="623443"/>
            <a:ext cx="11054080" cy="55079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6350" indent="450850">
              <a:lnSpc>
                <a:spcPts val="2350"/>
              </a:lnSpc>
              <a:spcBef>
                <a:spcPts val="225"/>
              </a:spcBef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Программа</a:t>
            </a:r>
            <a:r>
              <a:rPr sz="2000" spc="3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определяет</a:t>
            </a:r>
            <a:r>
              <a:rPr sz="2000" spc="3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базовое</a:t>
            </a:r>
            <a:r>
              <a:rPr sz="2000" spc="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содержание</a:t>
            </a:r>
            <a:r>
              <a:rPr sz="2000" spc="3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образовательных</a:t>
            </a:r>
            <a:r>
              <a:rPr sz="2000" spc="3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областей</a:t>
            </a:r>
            <a:r>
              <a:rPr sz="2000" spc="3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000" spc="3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учетом</a:t>
            </a:r>
            <a:r>
              <a:rPr sz="2000" spc="3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возрастных</a:t>
            </a:r>
            <a:r>
              <a:rPr sz="2000" spc="3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индивидуальных</a:t>
            </a:r>
            <a:r>
              <a:rPr sz="20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особенностей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обучающихся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различных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видах</a:t>
            </a:r>
            <a:r>
              <a:rPr sz="20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деятельности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20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таких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как:</a:t>
            </a:r>
            <a:endParaRPr sz="2000">
              <a:latin typeface="Times New Roman"/>
              <a:cs typeface="Times New Roman"/>
            </a:endParaRPr>
          </a:p>
          <a:p>
            <a:pPr marL="718185" indent="-255270">
              <a:lnSpc>
                <a:spcPts val="2335"/>
              </a:lnSpc>
              <a:buAutoNum type="arabicPeriod"/>
              <a:tabLst>
                <a:tab pos="718820" algn="l"/>
              </a:tabLst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Предметная</a:t>
            </a:r>
            <a:r>
              <a:rPr sz="2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деятельность.</a:t>
            </a:r>
            <a:endParaRPr sz="2000">
              <a:latin typeface="Times New Roman"/>
              <a:cs typeface="Times New Roman"/>
            </a:endParaRPr>
          </a:p>
          <a:p>
            <a:pPr marL="718185" indent="-255270">
              <a:lnSpc>
                <a:spcPct val="100000"/>
              </a:lnSpc>
              <a:buAutoNum type="arabicPeriod"/>
              <a:tabLst>
                <a:tab pos="718820" algn="l"/>
              </a:tabLst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Игровая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(сюжетно-ролевая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игра,</a:t>
            </a:r>
            <a:r>
              <a:rPr sz="2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игра</a:t>
            </a:r>
            <a:r>
              <a:rPr sz="2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правилами</a:t>
            </a:r>
            <a:r>
              <a:rPr sz="2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другие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виды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игры).</a:t>
            </a:r>
            <a:endParaRPr sz="2000">
              <a:latin typeface="Times New Roman"/>
              <a:cs typeface="Times New Roman"/>
            </a:endParaRPr>
          </a:p>
          <a:p>
            <a:pPr marL="12700" marR="5080" indent="450850">
              <a:lnSpc>
                <a:spcPts val="2360"/>
              </a:lnSpc>
              <a:spcBef>
                <a:spcPts val="155"/>
              </a:spcBef>
              <a:buAutoNum type="arabicPeriod"/>
              <a:tabLst>
                <a:tab pos="806450" algn="l"/>
                <a:tab pos="807085" algn="l"/>
                <a:tab pos="2917190" algn="l"/>
                <a:tab pos="4102100" algn="l"/>
                <a:tab pos="4389755" algn="l"/>
                <a:tab pos="6264910" algn="l"/>
                <a:tab pos="6528434" algn="l"/>
                <a:tab pos="8413750" algn="l"/>
                <a:tab pos="9835515" algn="l"/>
                <a:tab pos="10122535" algn="l"/>
              </a:tabLst>
            </a:pPr>
            <a:r>
              <a:rPr sz="2000" spc="-105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2000" spc="-45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му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spc="-35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2000" spc="-50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тивн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я	(о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щ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ен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е	и	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вза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sz="2000" spc="-65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дей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твие	с	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</a:t>
            </a:r>
            <a:r>
              <a:rPr sz="2000" spc="-35" dirty="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да</a:t>
            </a:r>
            <a:r>
              <a:rPr sz="2000" spc="-60" dirty="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огич</a:t>
            </a:r>
            <a:r>
              <a:rPr sz="2000" spc="40" dirty="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ск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м	р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тн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spc="-100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2000" spc="-45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м	и	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ими 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детьми).</a:t>
            </a:r>
            <a:endParaRPr sz="2000">
              <a:latin typeface="Times New Roman"/>
              <a:cs typeface="Times New Roman"/>
            </a:endParaRPr>
          </a:p>
          <a:p>
            <a:pPr marL="12700" marR="6985" indent="450850">
              <a:lnSpc>
                <a:spcPts val="2350"/>
              </a:lnSpc>
              <a:spcBef>
                <a:spcPts val="95"/>
              </a:spcBef>
              <a:buAutoNum type="arabicPeriod"/>
              <a:tabLst>
                <a:tab pos="726440" algn="l"/>
              </a:tabLst>
            </a:pP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Познавательно-исследовательская</a:t>
            </a:r>
            <a:r>
              <a:rPr sz="20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(исследование</a:t>
            </a:r>
            <a:r>
              <a:rPr sz="2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познание</a:t>
            </a:r>
            <a:r>
              <a:rPr sz="2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природного</a:t>
            </a:r>
            <a:r>
              <a:rPr sz="20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социального</a:t>
            </a:r>
            <a:r>
              <a:rPr sz="20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миров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процессе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наблюдения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взаимодействия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с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ними),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а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также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такими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видами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активности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ребенка,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как:</a:t>
            </a:r>
            <a:endParaRPr sz="2000">
              <a:latin typeface="Times New Roman"/>
              <a:cs typeface="Times New Roman"/>
            </a:endParaRPr>
          </a:p>
          <a:p>
            <a:pPr marL="611505" indent="-148590">
              <a:lnSpc>
                <a:spcPts val="2330"/>
              </a:lnSpc>
              <a:buChar char="-"/>
              <a:tabLst>
                <a:tab pos="612140" algn="l"/>
              </a:tabLst>
            </a:pP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восприятие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художественной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литературы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фольклора;</a:t>
            </a:r>
            <a:endParaRPr sz="2000">
              <a:latin typeface="Times New Roman"/>
              <a:cs typeface="Times New Roman"/>
            </a:endParaRPr>
          </a:p>
          <a:p>
            <a:pPr marL="611505" indent="-148590">
              <a:lnSpc>
                <a:spcPct val="100000"/>
              </a:lnSpc>
              <a:buChar char="-"/>
              <a:tabLst>
                <a:tab pos="612140" algn="l"/>
              </a:tabLst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самообслуживание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и</a:t>
            </a:r>
            <a:r>
              <a:rPr sz="2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элементарный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бытовой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Times New Roman"/>
                <a:cs typeface="Times New Roman"/>
              </a:rPr>
              <a:t>труд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(в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помещении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sz="2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улице);</a:t>
            </a:r>
            <a:endParaRPr sz="2000">
              <a:latin typeface="Times New Roman"/>
              <a:cs typeface="Times New Roman"/>
            </a:endParaRPr>
          </a:p>
          <a:p>
            <a:pPr marL="12700" marR="5080" indent="450850">
              <a:lnSpc>
                <a:spcPts val="2350"/>
              </a:lnSpc>
              <a:spcBef>
                <a:spcPts val="170"/>
              </a:spcBef>
              <a:buChar char="-"/>
              <a:tabLst>
                <a:tab pos="642620" algn="l"/>
              </a:tabLst>
            </a:pP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конструирование</a:t>
            </a:r>
            <a:r>
              <a:rPr sz="20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из</a:t>
            </a:r>
            <a:r>
              <a:rPr sz="20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разного</a:t>
            </a:r>
            <a:r>
              <a:rPr sz="2000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материала,</a:t>
            </a:r>
            <a:r>
              <a:rPr sz="20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включая</a:t>
            </a:r>
            <a:r>
              <a:rPr sz="2000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конструкторы,</a:t>
            </a:r>
            <a:r>
              <a:rPr sz="2000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модули,</a:t>
            </a:r>
            <a:r>
              <a:rPr sz="2000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imes New Roman"/>
                <a:cs typeface="Times New Roman"/>
              </a:rPr>
              <a:t>бумагу,</a:t>
            </a:r>
            <a:r>
              <a:rPr sz="2000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природный</a:t>
            </a:r>
            <a:r>
              <a:rPr sz="2000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иной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материал;</a:t>
            </a:r>
            <a:endParaRPr sz="2000">
              <a:latin typeface="Times New Roman"/>
              <a:cs typeface="Times New Roman"/>
            </a:endParaRPr>
          </a:p>
          <a:p>
            <a:pPr marL="611505" indent="-148590">
              <a:lnSpc>
                <a:spcPts val="2330"/>
              </a:lnSpc>
              <a:buChar char="-"/>
              <a:tabLst>
                <a:tab pos="612140" algn="l"/>
              </a:tabLst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изобразительная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(рисование,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лепка,</a:t>
            </a:r>
            <a:r>
              <a:rPr sz="20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аппликация);</a:t>
            </a:r>
            <a:endParaRPr sz="2000">
              <a:latin typeface="Times New Roman"/>
              <a:cs typeface="Times New Roman"/>
            </a:endParaRPr>
          </a:p>
          <a:p>
            <a:pPr marL="784860" indent="-321945">
              <a:lnSpc>
                <a:spcPts val="2375"/>
              </a:lnSpc>
              <a:spcBef>
                <a:spcPts val="45"/>
              </a:spcBef>
              <a:buChar char="-"/>
              <a:tabLst>
                <a:tab pos="784860" algn="l"/>
                <a:tab pos="785495" algn="l"/>
                <a:tab pos="2423795" algn="l"/>
                <a:tab pos="3987800" algn="l"/>
                <a:tab pos="4361180" algn="l"/>
                <a:tab pos="5790565" algn="l"/>
                <a:tab pos="6823709" algn="l"/>
                <a:tab pos="8534400" algn="l"/>
                <a:tab pos="10340340" algn="l"/>
              </a:tabLst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музыкальная	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(восприятие	и	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понимание	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смысла	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музыкальных	произведений,	пение,</a:t>
            </a:r>
            <a:endParaRPr sz="2000">
              <a:latin typeface="Times New Roman"/>
              <a:cs typeface="Times New Roman"/>
            </a:endParaRPr>
          </a:p>
          <a:p>
            <a:pPr marR="1954530" algn="r">
              <a:lnSpc>
                <a:spcPts val="2375"/>
              </a:lnSpc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музыкально-ритмические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движения,</a:t>
            </a:r>
            <a:r>
              <a:rPr sz="2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игры</a:t>
            </a:r>
            <a:r>
              <a:rPr sz="2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детских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музыкальных</a:t>
            </a:r>
            <a:r>
              <a:rPr sz="2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инструментах);</a:t>
            </a:r>
            <a:endParaRPr sz="2000">
              <a:latin typeface="Times New Roman"/>
              <a:cs typeface="Times New Roman"/>
            </a:endParaRPr>
          </a:p>
          <a:p>
            <a:pPr marL="611505" marR="1920239" indent="-612140" algn="r">
              <a:lnSpc>
                <a:spcPct val="100000"/>
              </a:lnSpc>
              <a:buChar char="-"/>
              <a:tabLst>
                <a:tab pos="612140" algn="l"/>
              </a:tabLst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двигательная</a:t>
            </a:r>
            <a:r>
              <a:rPr sz="2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(овладение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основными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движениями)</a:t>
            </a:r>
            <a:r>
              <a:rPr sz="2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форма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активности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ребенка.</a:t>
            </a:r>
            <a:endParaRPr sz="2000">
              <a:latin typeface="Times New Roman"/>
              <a:cs typeface="Times New Roman"/>
            </a:endParaRPr>
          </a:p>
          <a:p>
            <a:pPr marL="463550">
              <a:lnSpc>
                <a:spcPts val="2375"/>
              </a:lnSpc>
              <a:spcBef>
                <a:spcPts val="50"/>
              </a:spcBef>
              <a:tabLst>
                <a:tab pos="2447925" algn="l"/>
                <a:tab pos="3288029" algn="l"/>
                <a:tab pos="4696460" algn="l"/>
                <a:tab pos="5845810" algn="l"/>
                <a:tab pos="6991350" algn="l"/>
                <a:tab pos="10203180" algn="l"/>
              </a:tabLst>
            </a:pP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Содержательный	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раздел	Программы	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включает	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описание	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коррекционно-развивающей	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работы,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75"/>
              </a:lnSpc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обеспечивающей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адаптацию</a:t>
            </a:r>
            <a:r>
              <a:rPr sz="2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 интеграцию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детей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тяжелыми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нарушениями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речи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общество.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478916"/>
            <a:ext cx="11569065" cy="5208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355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Программа</a:t>
            </a: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коррекционно-развивающей</a:t>
            </a:r>
            <a:r>
              <a:rPr sz="20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работы:</a:t>
            </a:r>
            <a:endParaRPr sz="2000">
              <a:latin typeface="Times New Roman"/>
              <a:cs typeface="Times New Roman"/>
            </a:endParaRPr>
          </a:p>
          <a:p>
            <a:pPr marL="12700" marR="8890" indent="450850" algn="just">
              <a:lnSpc>
                <a:spcPct val="99000"/>
              </a:lnSpc>
              <a:spcBef>
                <a:spcPts val="70"/>
              </a:spcBef>
              <a:buAutoNum type="arabicPeriod"/>
              <a:tabLst>
                <a:tab pos="852805" algn="l"/>
              </a:tabLst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Является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неотъемлемой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частью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адаптированной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образовательной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программы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дошкольного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образования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обучающихся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с ТНР в условиях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дошкольных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образовательных групп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комбинированной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компенсирующей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направленности.</a:t>
            </a:r>
            <a:endParaRPr sz="2000">
              <a:latin typeface="Times New Roman"/>
              <a:cs typeface="Times New Roman"/>
            </a:endParaRPr>
          </a:p>
          <a:p>
            <a:pPr marL="718185" indent="-25527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718820" algn="l"/>
              </a:tabLst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Обеспечивает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достижение</a:t>
            </a:r>
            <a:r>
              <a:rPr sz="2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максимальной</a:t>
            </a:r>
            <a:r>
              <a:rPr sz="2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реализации</a:t>
            </a:r>
            <a:r>
              <a:rPr sz="20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реабилитационного</a:t>
            </a:r>
            <a:r>
              <a:rPr sz="2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потенциала.</a:t>
            </a:r>
            <a:endParaRPr sz="2000">
              <a:latin typeface="Times New Roman"/>
              <a:cs typeface="Times New Roman"/>
            </a:endParaRPr>
          </a:p>
          <a:p>
            <a:pPr marL="12700" marR="6350" indent="450850" algn="just">
              <a:lnSpc>
                <a:spcPts val="2350"/>
              </a:lnSpc>
              <a:spcBef>
                <a:spcPts val="165"/>
              </a:spcBef>
              <a:buAutoNum type="arabicPeriod"/>
              <a:tabLst>
                <a:tab pos="735965" algn="l"/>
              </a:tabLst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Учитывает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особые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образовательные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потребности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обучающихся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раннего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дошкольного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возраста с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FFFFFF"/>
                </a:solidFill>
                <a:latin typeface="Times New Roman"/>
                <a:cs typeface="Times New Roman"/>
              </a:rPr>
              <a:t>ТНР,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удовлетворение</a:t>
            </a:r>
            <a:r>
              <a:rPr sz="20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которых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открывает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возможность</a:t>
            </a:r>
            <a:r>
              <a:rPr sz="2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общего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образования.</a:t>
            </a:r>
            <a:endParaRPr sz="2000">
              <a:latin typeface="Times New Roman"/>
              <a:cs typeface="Times New Roman"/>
            </a:endParaRPr>
          </a:p>
          <a:p>
            <a:pPr marL="12700" marR="5715" indent="450850" algn="just">
              <a:lnSpc>
                <a:spcPct val="99000"/>
              </a:lnSpc>
              <a:spcBef>
                <a:spcPts val="5"/>
              </a:spcBef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Программа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обеспечивает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планируемые 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результаты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дошкольного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образования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обучающихся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раннего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дошкольного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возраста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ТНР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условиях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дошкольных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образовательных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групп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комбинированной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компенсирующей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направленности.</a:t>
            </a:r>
            <a:endParaRPr sz="2000">
              <a:latin typeface="Times New Roman"/>
              <a:cs typeface="Times New Roman"/>
            </a:endParaRPr>
          </a:p>
          <a:p>
            <a:pPr marL="463550" algn="just">
              <a:lnSpc>
                <a:spcPts val="2375"/>
              </a:lnSpc>
              <a:spcBef>
                <a:spcPts val="50"/>
              </a:spcBef>
            </a:pP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Следуя</a:t>
            </a:r>
            <a:r>
              <a:rPr sz="2000" spc="1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рекомендациям</a:t>
            </a:r>
            <a:r>
              <a:rPr sz="2000" spc="1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Times New Roman"/>
                <a:cs typeface="Times New Roman"/>
              </a:rPr>
              <a:t>ФАОП</a:t>
            </a:r>
            <a:r>
              <a:rPr sz="2000" spc="1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ДО,</a:t>
            </a:r>
            <a:r>
              <a:rPr sz="2000" spc="1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организационный  </a:t>
            </a:r>
            <a:r>
              <a:rPr sz="2000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раздел</a:t>
            </a:r>
            <a:r>
              <a:rPr sz="2000" spc="1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содержит</a:t>
            </a:r>
            <a:r>
              <a:rPr sz="2000" spc="1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Рабочую</a:t>
            </a:r>
            <a:r>
              <a:rPr sz="2000" spc="1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программу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375"/>
              </a:lnSpc>
            </a:pP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ВОСПИТАНИЯ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календарный</a:t>
            </a:r>
            <a:r>
              <a:rPr sz="2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план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воспитательной</a:t>
            </a:r>
            <a:r>
              <a:rPr sz="2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работы.</a:t>
            </a:r>
            <a:endParaRPr sz="2000">
              <a:latin typeface="Times New Roman"/>
              <a:cs typeface="Times New Roman"/>
            </a:endParaRPr>
          </a:p>
          <a:p>
            <a:pPr marL="12700" marR="5080" indent="450850" algn="just">
              <a:lnSpc>
                <a:spcPct val="99500"/>
              </a:lnSpc>
              <a:spcBef>
                <a:spcPts val="60"/>
              </a:spcBef>
            </a:pPr>
            <a:r>
              <a:rPr sz="20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Организационный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раздел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программы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содержит психолого-педагогические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условия,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обеспечивающие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развитие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ребенка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с </a:t>
            </a:r>
            <a:r>
              <a:rPr sz="2000" spc="-65" dirty="0">
                <a:solidFill>
                  <a:srgbClr val="FFFFFF"/>
                </a:solidFill>
                <a:latin typeface="Times New Roman"/>
                <a:cs typeface="Times New Roman"/>
              </a:rPr>
              <a:t>ТНР,</a:t>
            </a:r>
            <a:r>
              <a:rPr sz="20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особенности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организации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развивающей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предметно-пространственной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среды,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календарный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план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воспитательной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работы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с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перечнем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основных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государственных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spc="5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народных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праздников,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памятных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дат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календарном плане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воспитательной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работы; кадровые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условия реализации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программы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материально-техническое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обеспечение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программы.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5160" y="797179"/>
            <a:ext cx="11480800" cy="2708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Программа</a:t>
            </a:r>
            <a:r>
              <a:rPr sz="22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FF0000"/>
                </a:solidFill>
                <a:latin typeface="Times New Roman"/>
                <a:cs typeface="Times New Roman"/>
              </a:rPr>
              <a:t>построена</a:t>
            </a:r>
            <a:r>
              <a:rPr sz="22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 следующих</a:t>
            </a:r>
            <a:r>
              <a:rPr sz="22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принципах:</a:t>
            </a:r>
            <a:endParaRPr sz="2200">
              <a:latin typeface="Times New Roman"/>
              <a:cs typeface="Times New Roman"/>
            </a:endParaRPr>
          </a:p>
          <a:p>
            <a:pPr marL="291465" indent="-279400">
              <a:lnSpc>
                <a:spcPct val="100000"/>
              </a:lnSpc>
              <a:buAutoNum type="arabicPeriod"/>
              <a:tabLst>
                <a:tab pos="292100" algn="l"/>
              </a:tabLst>
            </a:pP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Поддержка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разнообразия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детства.</a:t>
            </a:r>
            <a:endParaRPr sz="2200">
              <a:latin typeface="Times New Roman"/>
              <a:cs typeface="Times New Roman"/>
            </a:endParaRPr>
          </a:p>
          <a:p>
            <a:pPr marL="353695" indent="-341630">
              <a:lnSpc>
                <a:spcPts val="2615"/>
              </a:lnSpc>
              <a:spcBef>
                <a:spcPts val="45"/>
              </a:spcBef>
              <a:buAutoNum type="arabicPeriod"/>
              <a:tabLst>
                <a:tab pos="353695" algn="l"/>
                <a:tab pos="354330" algn="l"/>
                <a:tab pos="1899285" algn="l"/>
                <a:tab pos="3686810" algn="l"/>
                <a:tab pos="3966210" algn="l"/>
                <a:tab pos="5776595" algn="l"/>
                <a:tab pos="6795134" algn="l"/>
                <a:tab pos="7317740" algn="l"/>
                <a:tab pos="8430260" algn="l"/>
                <a:tab pos="9201785" algn="l"/>
                <a:tab pos="9464040" algn="l"/>
                <a:tab pos="10391775" algn="l"/>
              </a:tabLst>
            </a:pP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200" spc="-65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ранение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ни</a:t>
            </a:r>
            <a:r>
              <a:rPr sz="2200" spc="-45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ь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sz="2200" spc="55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сти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ам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ценн</a:t>
            </a:r>
            <a:r>
              <a:rPr sz="2200" spc="5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сти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sz="2200" spc="15" dirty="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ст</a:t>
            </a:r>
            <a:r>
              <a:rPr sz="2200" spc="-4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30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ак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35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ж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но</a:t>
            </a:r>
            <a:r>
              <a:rPr sz="2200" spc="-65" dirty="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sz="2200" spc="20" dirty="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sz="2200" spc="-35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общем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азвитии</a:t>
            </a:r>
            <a:endParaRPr sz="2200">
              <a:latin typeface="Times New Roman"/>
              <a:cs typeface="Times New Roman"/>
            </a:endParaRPr>
          </a:p>
          <a:p>
            <a:pPr marL="13970">
              <a:lnSpc>
                <a:spcPts val="2615"/>
              </a:lnSpc>
            </a:pP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человека.</a:t>
            </a:r>
            <a:endParaRPr sz="2200">
              <a:latin typeface="Times New Roman"/>
              <a:cs typeface="Times New Roman"/>
            </a:endParaRPr>
          </a:p>
          <a:p>
            <a:pPr marL="291465" indent="-279400" algn="just">
              <a:lnSpc>
                <a:spcPct val="100000"/>
              </a:lnSpc>
              <a:buAutoNum type="arabicPeriod" startAt="3"/>
              <a:tabLst>
                <a:tab pos="292100" algn="l"/>
              </a:tabLst>
            </a:pP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Позитивная</a:t>
            </a:r>
            <a:r>
              <a:rPr sz="22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социализация</a:t>
            </a:r>
            <a:r>
              <a:rPr sz="22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ребенка.</a:t>
            </a:r>
            <a:endParaRPr sz="2200">
              <a:latin typeface="Times New Roman"/>
              <a:cs typeface="Times New Roman"/>
            </a:endParaRPr>
          </a:p>
          <a:p>
            <a:pPr marL="13970" marR="5715" indent="-1905" algn="just">
              <a:lnSpc>
                <a:spcPct val="99100"/>
              </a:lnSpc>
              <a:spcBef>
                <a:spcPts val="75"/>
              </a:spcBef>
              <a:buAutoNum type="arabicPeriod" startAt="3"/>
              <a:tabLst>
                <a:tab pos="421640" algn="l"/>
              </a:tabLst>
            </a:pP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Личностно-развивающий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гуманистический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характер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взаимодействия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педагогических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работников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родителей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(законных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представителей),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педагогических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иных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работников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Организации)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обучающихся.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52607" y="3486150"/>
            <a:ext cx="12719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признание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160" y="3486150"/>
            <a:ext cx="10043160" cy="102489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3970" marR="5080" indent="-1905">
              <a:lnSpc>
                <a:spcPts val="2590"/>
              </a:lnSpc>
              <a:spcBef>
                <a:spcPts val="220"/>
              </a:spcBef>
              <a:buAutoNum type="arabicPeriod" startAt="5"/>
              <a:tabLst>
                <a:tab pos="411480" algn="l"/>
                <a:tab pos="412115" algn="l"/>
                <a:tab pos="1984375" algn="l"/>
                <a:tab pos="2322830" algn="l"/>
                <a:tab pos="4385310" algn="l"/>
                <a:tab pos="6207760" algn="l"/>
                <a:tab pos="6546215" algn="l"/>
                <a:tab pos="8602345" algn="l"/>
              </a:tabLst>
            </a:pP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200" spc="-6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дей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200" spc="-3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15" dirty="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sz="2200" spc="-25" dirty="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sz="2200" spc="-145" dirty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днич</a:t>
            </a:r>
            <a:r>
              <a:rPr sz="2200" spc="50" dirty="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sz="2200" spc="-25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85" dirty="0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чающи</a:t>
            </a:r>
            <a:r>
              <a:rPr sz="2200" spc="-60" dirty="0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ся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</a:t>
            </a:r>
            <a:r>
              <a:rPr sz="2200" spc="-30" dirty="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200" spc="-65" dirty="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ги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ч</a:t>
            </a:r>
            <a:r>
              <a:rPr sz="2200" spc="50" dirty="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ских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sz="2200" spc="-25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тни</a:t>
            </a:r>
            <a:r>
              <a:rPr sz="2200" spc="-114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ов, 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ребенка</a:t>
            </a:r>
            <a:r>
              <a:rPr sz="22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полноценным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участником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(субъектом)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образовательных</a:t>
            </a:r>
            <a:r>
              <a:rPr sz="22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отношений.</a:t>
            </a:r>
            <a:endParaRPr sz="2200">
              <a:latin typeface="Times New Roman"/>
              <a:cs typeface="Times New Roman"/>
            </a:endParaRPr>
          </a:p>
          <a:p>
            <a:pPr marL="291465" indent="-279400">
              <a:lnSpc>
                <a:spcPts val="2565"/>
              </a:lnSpc>
              <a:buAutoNum type="arabicPeriod" startAt="5"/>
              <a:tabLst>
                <a:tab pos="292100" algn="l"/>
              </a:tabLst>
            </a:pP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Сотрудничество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Организации с семьей.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160" y="4492244"/>
            <a:ext cx="11480800" cy="1024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9100"/>
              </a:lnSpc>
              <a:spcBef>
                <a:spcPts val="120"/>
              </a:spcBef>
            </a:pP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7.</a:t>
            </a:r>
            <a:r>
              <a:rPr sz="22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Возрастная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адекватность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образования.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Данный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принцип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предполагает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подбор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 образовательными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организациями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содержания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 и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методов</a:t>
            </a:r>
            <a:r>
              <a:rPr sz="2200" spc="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дошкольного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образования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соответствии</a:t>
            </a:r>
            <a:r>
              <a:rPr sz="22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с возрастными</a:t>
            </a:r>
            <a:r>
              <a:rPr sz="22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особенностями</a:t>
            </a:r>
            <a:r>
              <a:rPr sz="22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Times New Roman"/>
                <a:cs typeface="Times New Roman"/>
              </a:rPr>
              <a:t>обучающихся.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087" y="951103"/>
            <a:ext cx="11429365" cy="25863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11430" indent="457200" algn="just">
              <a:lnSpc>
                <a:spcPts val="2820"/>
              </a:lnSpc>
              <a:spcBef>
                <a:spcPts val="240"/>
              </a:spcBef>
            </a:pPr>
            <a:r>
              <a:rPr sz="2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Взаимодействие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педагогического</a:t>
            </a:r>
            <a:r>
              <a:rPr sz="2400" b="1" spc="5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коллектива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родителями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(законными 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представителями)</a:t>
            </a:r>
            <a:r>
              <a:rPr sz="24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обучающихся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(п.39</a:t>
            </a:r>
            <a:r>
              <a:rPr sz="24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ФАОП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ДО).</a:t>
            </a:r>
            <a:endParaRPr sz="2400">
              <a:latin typeface="Times New Roman"/>
              <a:cs typeface="Times New Roman"/>
            </a:endParaRPr>
          </a:p>
          <a:p>
            <a:pPr marL="12700" marR="5080" indent="457200" algn="just">
              <a:lnSpc>
                <a:spcPts val="2880"/>
              </a:lnSpc>
              <a:spcBef>
                <a:spcPts val="75"/>
              </a:spcBef>
            </a:pPr>
            <a:r>
              <a:rPr sz="2400" spc="-25" dirty="0">
                <a:solidFill>
                  <a:srgbClr val="221F1F"/>
                </a:solidFill>
                <a:latin typeface="Times New Roman"/>
                <a:cs typeface="Times New Roman"/>
              </a:rPr>
              <a:t>Взаимодействие</a:t>
            </a:r>
            <a:r>
              <a:rPr sz="2400" spc="-20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21F1F"/>
                </a:solidFill>
                <a:latin typeface="Times New Roman"/>
                <a:cs typeface="Times New Roman"/>
              </a:rPr>
              <a:t>с</a:t>
            </a:r>
            <a:r>
              <a:rPr sz="2400" spc="5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21F1F"/>
                </a:solidFill>
                <a:latin typeface="Times New Roman"/>
                <a:cs typeface="Times New Roman"/>
              </a:rPr>
              <a:t>родителями</a:t>
            </a:r>
            <a:r>
              <a:rPr sz="2400" spc="-20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21F1F"/>
                </a:solidFill>
                <a:latin typeface="Times New Roman"/>
                <a:cs typeface="Times New Roman"/>
              </a:rPr>
              <a:t>(законными</a:t>
            </a:r>
            <a:r>
              <a:rPr sz="2400" spc="-30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21F1F"/>
                </a:solidFill>
                <a:latin typeface="Times New Roman"/>
                <a:cs typeface="Times New Roman"/>
              </a:rPr>
              <a:t>представителями)</a:t>
            </a:r>
            <a:r>
              <a:rPr sz="2400" spc="-10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Times New Roman"/>
                <a:cs typeface="Times New Roman"/>
              </a:rPr>
              <a:t>по</a:t>
            </a:r>
            <a:r>
              <a:rPr sz="2400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21F1F"/>
                </a:solidFill>
                <a:latin typeface="Times New Roman"/>
                <a:cs typeface="Times New Roman"/>
              </a:rPr>
              <a:t>вопросам </a:t>
            </a:r>
            <a:r>
              <a:rPr sz="2400" spc="10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21F1F"/>
                </a:solidFill>
                <a:latin typeface="Times New Roman"/>
                <a:cs typeface="Times New Roman"/>
              </a:rPr>
              <a:t>образования </a:t>
            </a:r>
            <a:r>
              <a:rPr sz="2400" spc="-30" dirty="0">
                <a:solidFill>
                  <a:srgbClr val="221F1F"/>
                </a:solidFill>
                <a:latin typeface="Times New Roman"/>
                <a:cs typeface="Times New Roman"/>
              </a:rPr>
              <a:t>ребенка </a:t>
            </a:r>
            <a:r>
              <a:rPr sz="2400" spc="-25" dirty="0">
                <a:solidFill>
                  <a:srgbClr val="221F1F"/>
                </a:solidFill>
                <a:latin typeface="Times New Roman"/>
                <a:cs typeface="Times New Roman"/>
              </a:rPr>
              <a:t>предполагает </a:t>
            </a:r>
            <a:r>
              <a:rPr sz="2400" spc="-5" dirty="0">
                <a:solidFill>
                  <a:srgbClr val="221F1F"/>
                </a:solidFill>
                <a:latin typeface="Times New Roman"/>
                <a:cs typeface="Times New Roman"/>
              </a:rPr>
              <a:t>их </a:t>
            </a:r>
            <a:r>
              <a:rPr sz="2400" spc="-15" dirty="0">
                <a:solidFill>
                  <a:srgbClr val="221F1F"/>
                </a:solidFill>
                <a:latin typeface="Times New Roman"/>
                <a:cs typeface="Times New Roman"/>
              </a:rPr>
              <a:t>непосредственное </a:t>
            </a:r>
            <a:r>
              <a:rPr sz="2400" spc="-35" dirty="0">
                <a:solidFill>
                  <a:srgbClr val="221F1F"/>
                </a:solidFill>
                <a:latin typeface="Times New Roman"/>
                <a:cs typeface="Times New Roman"/>
              </a:rPr>
              <a:t>вовлечение </a:t>
            </a:r>
            <a:r>
              <a:rPr sz="2400" dirty="0">
                <a:solidFill>
                  <a:srgbClr val="221F1F"/>
                </a:solidFill>
                <a:latin typeface="Times New Roman"/>
                <a:cs typeface="Times New Roman"/>
              </a:rPr>
              <a:t>в </a:t>
            </a:r>
            <a:r>
              <a:rPr sz="2400" spc="-30" dirty="0">
                <a:solidFill>
                  <a:srgbClr val="221F1F"/>
                </a:solidFill>
                <a:latin typeface="Times New Roman"/>
                <a:cs typeface="Times New Roman"/>
              </a:rPr>
              <a:t>образовательную </a:t>
            </a:r>
            <a:r>
              <a:rPr sz="2400" spc="-25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21F1F"/>
                </a:solidFill>
                <a:latin typeface="Times New Roman"/>
                <a:cs typeface="Times New Roman"/>
              </a:rPr>
              <a:t>деятельность,</a:t>
            </a:r>
            <a:r>
              <a:rPr sz="2400" spc="25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21F1F"/>
                </a:solidFill>
                <a:latin typeface="Times New Roman"/>
                <a:cs typeface="Times New Roman"/>
              </a:rPr>
              <a:t>в</a:t>
            </a:r>
            <a:r>
              <a:rPr sz="2400" spc="30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21F1F"/>
                </a:solidFill>
                <a:latin typeface="Times New Roman"/>
                <a:cs typeface="Times New Roman"/>
              </a:rPr>
              <a:t>том</a:t>
            </a:r>
            <a:r>
              <a:rPr sz="2400" spc="15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21F1F"/>
                </a:solidFill>
                <a:latin typeface="Times New Roman"/>
                <a:cs typeface="Times New Roman"/>
              </a:rPr>
              <a:t>числе</a:t>
            </a:r>
            <a:r>
              <a:rPr sz="2400" spc="25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21F1F"/>
                </a:solidFill>
                <a:latin typeface="Times New Roman"/>
                <a:cs typeface="Times New Roman"/>
              </a:rPr>
              <a:t>посредством</a:t>
            </a:r>
            <a:r>
              <a:rPr sz="2400" spc="35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21F1F"/>
                </a:solidFill>
                <a:latin typeface="Times New Roman"/>
                <a:cs typeface="Times New Roman"/>
              </a:rPr>
              <a:t>создания</a:t>
            </a:r>
            <a:r>
              <a:rPr sz="2400" spc="15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21F1F"/>
                </a:solidFill>
                <a:latin typeface="Times New Roman"/>
                <a:cs typeface="Times New Roman"/>
              </a:rPr>
              <a:t>образовательных</a:t>
            </a:r>
            <a:r>
              <a:rPr sz="2400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21F1F"/>
                </a:solidFill>
                <a:latin typeface="Times New Roman"/>
                <a:cs typeface="Times New Roman"/>
              </a:rPr>
              <a:t>проектов</a:t>
            </a:r>
            <a:r>
              <a:rPr sz="2400" spc="5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21F1F"/>
                </a:solidFill>
                <a:latin typeface="Times New Roman"/>
                <a:cs typeface="Times New Roman"/>
              </a:rPr>
              <a:t>совместно</a:t>
            </a:r>
            <a:r>
              <a:rPr sz="2400" spc="15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21F1F"/>
                </a:solidFill>
                <a:latin typeface="Times New Roman"/>
                <a:cs typeface="Times New Roman"/>
              </a:rPr>
              <a:t>с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785"/>
              </a:lnSpc>
            </a:pPr>
            <a:r>
              <a:rPr sz="2400" spc="-10" dirty="0">
                <a:solidFill>
                  <a:srgbClr val="221F1F"/>
                </a:solidFill>
                <a:latin typeface="Times New Roman"/>
                <a:cs typeface="Times New Roman"/>
              </a:rPr>
              <a:t>семьей.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sz="2400" spc="-45" dirty="0">
                <a:latin typeface="Times New Roman"/>
                <a:cs typeface="Times New Roman"/>
              </a:rPr>
              <a:t>АОП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ДО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Times New Roman"/>
                <a:cs typeface="Times New Roman"/>
              </a:rPr>
              <a:t>предусмотрены</a:t>
            </a:r>
            <a:r>
              <a:rPr sz="2400" spc="-10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Times New Roman"/>
                <a:cs typeface="Times New Roman"/>
              </a:rPr>
              <a:t>следующие</a:t>
            </a:r>
            <a:r>
              <a:rPr sz="2400" spc="-15" dirty="0">
                <a:solidFill>
                  <a:srgbClr val="221F1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формы взаимодействия</a:t>
            </a:r>
            <a:r>
              <a:rPr sz="24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24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родителями: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858969"/>
              </p:ext>
            </p:extLst>
          </p:nvPr>
        </p:nvGraphicFramePr>
        <p:xfrm>
          <a:off x="25400" y="0"/>
          <a:ext cx="12166600" cy="67897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3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3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99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650">
                <a:tc>
                  <a:txBody>
                    <a:bodyPr/>
                    <a:lstStyle/>
                    <a:p>
                      <a:pPr marL="957580">
                        <a:lnSpc>
                          <a:spcPts val="1145"/>
                        </a:lnSpc>
                      </a:pPr>
                      <a:r>
                        <a:rPr sz="1000" b="1" spc="2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42E60"/>
                    </a:solidFill>
                  </a:tcPr>
                </a:tc>
                <a:tc>
                  <a:txBody>
                    <a:bodyPr/>
                    <a:lstStyle/>
                    <a:p>
                      <a:pPr marL="338455" algn="ctr">
                        <a:lnSpc>
                          <a:spcPts val="1145"/>
                        </a:lnSpc>
                      </a:pPr>
                      <a:r>
                        <a:rPr sz="1000" b="1" spc="-2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42E60"/>
                    </a:solidFill>
                  </a:tcPr>
                </a:tc>
                <a:tc>
                  <a:txBody>
                    <a:bodyPr/>
                    <a:lstStyle/>
                    <a:p>
                      <a:pPr marL="433070" marR="3175">
                        <a:lnSpc>
                          <a:spcPts val="1145"/>
                        </a:lnSpc>
                      </a:pPr>
                      <a:r>
                        <a:rPr sz="1000" b="1" spc="-3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</a:t>
                      </a:r>
                      <a:r>
                        <a:rPr sz="1000" b="1" spc="-2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взаимодействия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42E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815">
                <a:tc>
                  <a:txBody>
                    <a:bodyPr/>
                    <a:lstStyle/>
                    <a:p>
                      <a:pPr marL="67945" marR="41910">
                        <a:lnSpc>
                          <a:spcPct val="99500"/>
                        </a:lnSpc>
                        <a:spcBef>
                          <a:spcPts val="20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Знакомство </a:t>
                      </a:r>
                      <a:r>
                        <a:rPr sz="1000" b="1" spc="1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семьями,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-3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-3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</a:t>
                      </a:r>
                      <a:r>
                        <a:rPr sz="1000" b="1" spc="-28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семьи.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4765" algn="just">
                        <a:lnSpc>
                          <a:spcPct val="99500"/>
                        </a:lnSpc>
                        <a:spcBef>
                          <a:spcPts val="20"/>
                        </a:spcBef>
                      </a:pP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социальной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ситуации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дошкольника,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стилей </a:t>
                      </a:r>
                      <a:r>
                        <a:rPr sz="900" spc="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общения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взрослых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900" spc="-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семье</a:t>
                      </a:r>
                      <a:r>
                        <a:rPr sz="900" spc="1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т.д.,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доверительных</a:t>
                      </a:r>
                      <a:r>
                        <a:rPr sz="900" spc="1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отношений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семьями(родителями).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54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175">
                        <a:lnSpc>
                          <a:spcPct val="100000"/>
                        </a:lnSpc>
                      </a:pP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Анкетирование,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опросы,</a:t>
                      </a:r>
                      <a:r>
                        <a:rPr sz="900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беседы.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3635">
                <a:tc>
                  <a:txBody>
                    <a:bodyPr/>
                    <a:lstStyle/>
                    <a:p>
                      <a:pPr marL="67945" marR="24130">
                        <a:lnSpc>
                          <a:spcPts val="1200"/>
                        </a:lnSpc>
                        <a:spcBef>
                          <a:spcPts val="25"/>
                        </a:spcBef>
                        <a:tabLst>
                          <a:tab pos="979805" algn="l"/>
                          <a:tab pos="1125855" algn="l"/>
                          <a:tab pos="1272540" algn="l"/>
                          <a:tab pos="1598295" algn="l"/>
                        </a:tabLst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	о		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ии		ДО,	о 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содержании</a:t>
                      </a:r>
                      <a:r>
                        <a:rPr sz="1000" b="1" spc="17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АОП</a:t>
                      </a:r>
                      <a:r>
                        <a:rPr sz="1000" b="1" spc="17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ДО,</a:t>
                      </a:r>
                      <a:r>
                        <a:rPr sz="1000" b="1" spc="17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2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sz="1000" b="1" spc="-27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партнерском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lnSpc>
                          <a:spcPts val="1165"/>
                        </a:lnSpc>
                      </a:pPr>
                      <a:r>
                        <a:rPr sz="1000" b="1" spc="1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характере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24765">
                        <a:lnSpc>
                          <a:spcPts val="1190"/>
                        </a:lnSpc>
                        <a:tabLst>
                          <a:tab pos="1441450" algn="l"/>
                        </a:tabLst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sz="1000" b="1" spc="1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	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sz="1000" b="1" spc="1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 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АОП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ДО.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7305">
                        <a:lnSpc>
                          <a:spcPts val="1190"/>
                        </a:lnSpc>
                        <a:spcBef>
                          <a:spcPts val="30"/>
                        </a:spcBef>
                        <a:tabLst>
                          <a:tab pos="1121410" algn="l"/>
                          <a:tab pos="2630805" algn="l"/>
                        </a:tabLst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ыш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	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мле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сти,	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</a:t>
                      </a:r>
                      <a:r>
                        <a:rPr sz="900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нн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  </a:t>
                      </a:r>
                      <a:r>
                        <a:rPr sz="900" spc="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родителей.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81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175">
                        <a:lnSpc>
                          <a:spcPts val="1185"/>
                        </a:lnSpc>
                      </a:pPr>
                      <a:r>
                        <a:rPr sz="9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Вводные </a:t>
                      </a:r>
                      <a:r>
                        <a:rPr sz="900" spc="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лекции, 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семинары,</a:t>
                      </a:r>
                      <a:r>
                        <a:rPr sz="900" spc="434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практические 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занятия,</a:t>
                      </a:r>
                      <a:r>
                        <a:rPr sz="900" spc="4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советы, 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родительские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 marR="28575">
                        <a:lnSpc>
                          <a:spcPts val="1190"/>
                        </a:lnSpc>
                        <a:spcBef>
                          <a:spcPts val="45"/>
                        </a:spcBef>
                      </a:pP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собрания,</a:t>
                      </a:r>
                      <a:r>
                        <a:rPr sz="900" spc="1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наглядная</a:t>
                      </a:r>
                      <a:r>
                        <a:rPr sz="900" spc="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информация,консультации,</a:t>
                      </a:r>
                      <a:r>
                        <a:rPr sz="900" spc="1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</a:t>
                      </a:r>
                      <a:r>
                        <a:rPr sz="900" spc="1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раздела</a:t>
                      </a:r>
                      <a:r>
                        <a:rPr sz="900" spc="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sz="900" spc="1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sz="900" spc="1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sz="900" spc="1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сайте </a:t>
                      </a:r>
                      <a:r>
                        <a:rPr sz="900" spc="-2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МБДОУи</a:t>
                      </a: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т.д.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323">
                <a:tc>
                  <a:txBody>
                    <a:bodyPr/>
                    <a:lstStyle/>
                    <a:p>
                      <a:pPr marL="67945" marR="24765">
                        <a:lnSpc>
                          <a:spcPts val="1200"/>
                        </a:lnSpc>
                        <a:spcBef>
                          <a:spcPts val="25"/>
                        </a:spcBef>
                      </a:pPr>
                      <a:r>
                        <a:rPr sz="1000" b="1" spc="-5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Включение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-7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sz="1000" b="1" spc="-28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совместную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22225">
                        <a:lnSpc>
                          <a:spcPts val="1190"/>
                        </a:lnSpc>
                        <a:tabLst>
                          <a:tab pos="1520825" algn="l"/>
                        </a:tabLst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	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 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АОП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ДО.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4765">
                        <a:lnSpc>
                          <a:spcPts val="1190"/>
                        </a:lnSpc>
                        <a:spcBef>
                          <a:spcPts val="35"/>
                        </a:spcBef>
                        <a:tabLst>
                          <a:tab pos="864235" algn="l"/>
                          <a:tab pos="2209800" algn="l"/>
                          <a:tab pos="2862580" algn="l"/>
                          <a:tab pos="3258820" algn="l"/>
                        </a:tabLst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	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900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sz="900" spc="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ных	форм	</a:t>
                      </a:r>
                      <a:r>
                        <a:rPr sz="900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	с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вмест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 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</a:t>
                      </a:r>
                      <a:r>
                        <a:rPr sz="9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4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25400">
                        <a:lnSpc>
                          <a:spcPts val="1200"/>
                        </a:lnSpc>
                        <a:spcBef>
                          <a:spcPts val="25"/>
                        </a:spcBef>
                      </a:pP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Включение</a:t>
                      </a:r>
                      <a:r>
                        <a:rPr sz="900" spc="2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sz="900" spc="2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(семей,</a:t>
                      </a:r>
                      <a:r>
                        <a:rPr sz="900" spc="1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законных</a:t>
                      </a:r>
                      <a:r>
                        <a:rPr sz="900" spc="2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представителей)</a:t>
                      </a:r>
                      <a:r>
                        <a:rPr sz="900" spc="2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образовательные</a:t>
                      </a:r>
                      <a:r>
                        <a:rPr sz="900" spc="2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ситуации: </a:t>
                      </a:r>
                      <a:r>
                        <a:rPr sz="900" spc="-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совместные</a:t>
                      </a:r>
                      <a:r>
                        <a:rPr sz="900" spc="2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праздники,</a:t>
                      </a:r>
                      <a:r>
                        <a:rPr sz="900" spc="2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открытые</a:t>
                      </a:r>
                      <a:r>
                        <a:rPr sz="900" spc="2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занятия,</a:t>
                      </a:r>
                      <a:r>
                        <a:rPr sz="900" spc="2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домашние</a:t>
                      </a:r>
                      <a:r>
                        <a:rPr sz="900" spc="2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заготовки</a:t>
                      </a:r>
                      <a:r>
                        <a:rPr sz="900" spc="2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</a:t>
                      </a:r>
                      <a:r>
                        <a:rPr sz="900" spc="2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творческих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 marR="25400">
                        <a:lnSpc>
                          <a:spcPts val="1190"/>
                        </a:lnSpc>
                      </a:pP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проектов;</a:t>
                      </a:r>
                      <a:r>
                        <a:rPr sz="900" spc="1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репетиции</a:t>
                      </a:r>
                      <a:r>
                        <a:rPr sz="900" spc="1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1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экскурсии</a:t>
                      </a:r>
                      <a:r>
                        <a:rPr sz="900" spc="4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sz="900" spc="484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детьми,</a:t>
                      </a:r>
                      <a:r>
                        <a:rPr sz="900" spc="1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</a:t>
                      </a:r>
                      <a:r>
                        <a:rPr sz="900" spc="1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домашних</a:t>
                      </a:r>
                      <a:r>
                        <a:rPr sz="900" spc="4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наблюдений</a:t>
                      </a:r>
                      <a:r>
                        <a:rPr sz="900" spc="1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sz="900" spc="-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развитию</a:t>
                      </a: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детской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инициативы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творческих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способностей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989">
                <a:tc>
                  <a:txBody>
                    <a:bodyPr/>
                    <a:lstStyle/>
                    <a:p>
                      <a:pPr marL="67945">
                        <a:lnSpc>
                          <a:spcPts val="1190"/>
                        </a:lnSpc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томчислепообразовате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24765">
                        <a:lnSpc>
                          <a:spcPct val="100000"/>
                        </a:lnSpc>
                        <a:tabLst>
                          <a:tab pos="1603375" algn="l"/>
                        </a:tabLst>
                      </a:pP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льнымобластямобязате </a:t>
                      </a:r>
                      <a:r>
                        <a:rPr sz="1000" b="1" spc="-1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sz="1000" b="1" spc="-1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	и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lnSpc>
                          <a:spcPts val="1110"/>
                        </a:lnSpc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вариативнойчастей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175">
                        <a:lnSpc>
                          <a:spcPts val="1190"/>
                        </a:lnSpc>
                      </a:pP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Экскурсии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sz="9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темам</a:t>
                      </a:r>
                      <a:r>
                        <a:rPr sz="900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 marR="4618990">
                        <a:lnSpc>
                          <a:spcPts val="119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дения.  </a:t>
                      </a:r>
                      <a:r>
                        <a:rPr sz="9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Прогулки.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0658">
                <a:tc>
                  <a:txBody>
                    <a:bodyPr/>
                    <a:lstStyle/>
                    <a:p>
                      <a:pPr marL="67945" marR="244475">
                        <a:lnSpc>
                          <a:spcPts val="1200"/>
                        </a:lnSpc>
                        <a:spcBef>
                          <a:spcPts val="30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  <a:r>
                        <a:rPr sz="1000" b="1" spc="-3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«Физическое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452120">
                        <a:lnSpc>
                          <a:spcPts val="1190"/>
                        </a:lnSpc>
                        <a:spcBef>
                          <a:spcPts val="5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итие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sz="1000" b="1" spc="-3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осыз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я.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81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1115" algn="just">
                        <a:lnSpc>
                          <a:spcPts val="1200"/>
                        </a:lnSpc>
                        <a:spcBef>
                          <a:spcPts val="30"/>
                        </a:spcBef>
                      </a:pP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Совместная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sz="900" spc="1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родителями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(семьей)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педагогическая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положительному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отношению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sz="900" spc="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физкультуре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sz="900" spc="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спорту;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sz="900" spc="1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формированию </a:t>
                      </a:r>
                      <a:r>
                        <a:rPr sz="900" spc="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привычки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ежедневной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утренней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гимнастики;</a:t>
                      </a:r>
                      <a:r>
                        <a:rPr sz="900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стимулирование</a:t>
                      </a: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двигательной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активности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ребенка.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 marR="3175" algn="just">
                        <a:lnSpc>
                          <a:spcPts val="1160"/>
                        </a:lnSpc>
                      </a:pP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Ознакомление  </a:t>
                      </a:r>
                      <a:r>
                        <a:rPr sz="900" spc="2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  </a:t>
                      </a:r>
                      <a:r>
                        <a:rPr sz="900" spc="2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sz="900" spc="5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0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системой  </a:t>
                      </a:r>
                      <a:r>
                        <a:rPr sz="900" spc="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профилактики  </a:t>
                      </a:r>
                      <a:r>
                        <a:rPr sz="900" spc="2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заболеваний,  </a:t>
                      </a:r>
                      <a:r>
                        <a:rPr sz="900" spc="2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медицинского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 marR="3175">
                        <a:lnSpc>
                          <a:spcPct val="100000"/>
                        </a:lnSpc>
                      </a:pP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наблюдения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контроля,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закаливания</a:t>
                      </a:r>
                      <a:r>
                        <a:rPr sz="9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дошкольников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</a:t>
                      </a:r>
                      <a:r>
                        <a:rPr sz="9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 marR="414020">
                        <a:lnSpc>
                          <a:spcPct val="99500"/>
                        </a:lnSpc>
                      </a:pP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Методическая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sz="9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физическому</a:t>
                      </a:r>
                      <a:r>
                        <a:rPr sz="900" spc="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развитию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разных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возрастных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этапах. </a:t>
                      </a:r>
                      <a:r>
                        <a:rPr sz="900" spc="-2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</a:t>
                      </a:r>
                      <a:r>
                        <a:rPr sz="900" spc="1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 </a:t>
                      </a:r>
                      <a:r>
                        <a:rPr sz="900" spc="10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sz="900" spc="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возможностях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детского </a:t>
                      </a:r>
                      <a:r>
                        <a:rPr sz="900" spc="1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сада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sz="900" spc="1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sz="900" spc="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решении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данной 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6293">
                <a:tc>
                  <a:txBody>
                    <a:bodyPr/>
                    <a:lstStyle/>
                    <a:p>
                      <a:pPr marL="67945" marR="485140">
                        <a:lnSpc>
                          <a:spcPts val="1200"/>
                        </a:lnSpc>
                        <a:spcBef>
                          <a:spcPts val="30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</a:t>
                      </a:r>
                      <a:r>
                        <a:rPr sz="1000" b="1" spc="-28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462280">
                        <a:lnSpc>
                          <a:spcPts val="1200"/>
                        </a:lnSpc>
                      </a:pPr>
                      <a:r>
                        <a:rPr sz="1000" b="1" spc="-3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«Социально- </a:t>
                      </a:r>
                      <a:r>
                        <a:rPr sz="1000" b="1" spc="-3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оммуни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ати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ное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lnSpc>
                          <a:spcPts val="1150"/>
                        </a:lnSpc>
                      </a:pPr>
                      <a:r>
                        <a:rPr sz="1000" b="1" spc="-4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развитие».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81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28575">
                        <a:lnSpc>
                          <a:spcPts val="1200"/>
                        </a:lnSpc>
                        <a:spcBef>
                          <a:spcPts val="30"/>
                        </a:spcBef>
                      </a:pPr>
                      <a:r>
                        <a:rPr sz="900" spc="10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</a:t>
                      </a:r>
                      <a:r>
                        <a:rPr sz="900" spc="2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sz="900" spc="2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0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spc="2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возможности</a:t>
                      </a:r>
                      <a:r>
                        <a:rPr sz="900" spc="2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развития</a:t>
                      </a:r>
                      <a:r>
                        <a:rPr sz="900" spc="2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коммуникативной</a:t>
                      </a:r>
                      <a:r>
                        <a:rPr sz="900" spc="2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сферы</a:t>
                      </a:r>
                      <a:r>
                        <a:rPr sz="900" spc="2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ребенка</a:t>
                      </a:r>
                      <a:r>
                        <a:rPr sz="900" spc="2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sz="900" spc="-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семье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детскомсаду.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 marR="30480">
                        <a:lnSpc>
                          <a:spcPts val="1200"/>
                        </a:lnSpc>
                      </a:pP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Методическая</a:t>
                      </a:r>
                      <a:r>
                        <a:rPr sz="900" spc="1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</a:t>
                      </a:r>
                      <a:r>
                        <a:rPr sz="900" spc="1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sz="900" spc="10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поддержке</a:t>
                      </a:r>
                      <a:r>
                        <a:rPr sz="900" spc="10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общения</a:t>
                      </a:r>
                      <a:r>
                        <a:rPr sz="900" spc="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sz="900" spc="10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ребенком;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900" spc="1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различных</a:t>
                      </a:r>
                      <a:r>
                        <a:rPr sz="900" spc="1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образовательных </a:t>
                      </a:r>
                      <a:r>
                        <a:rPr sz="900" spc="-2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1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воспитательных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ситуациях;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>
                        <a:lnSpc>
                          <a:spcPts val="1155"/>
                        </a:lnSpc>
                      </a:pP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sz="900" spc="1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развитию</a:t>
                      </a:r>
                      <a:r>
                        <a:rPr sz="900" spc="1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партнерского,равноправного</a:t>
                      </a:r>
                      <a:r>
                        <a:rPr sz="900" spc="1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диалога</a:t>
                      </a:r>
                      <a:r>
                        <a:rPr sz="900" spc="1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sz="900" spc="1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ребенком,</a:t>
                      </a:r>
                      <a:r>
                        <a:rPr sz="900" spc="1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открывающего</a:t>
                      </a:r>
                      <a:r>
                        <a:rPr sz="900" spc="1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 marR="3175">
                        <a:lnSpc>
                          <a:spcPts val="1110"/>
                        </a:lnSpc>
                      </a:pP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sz="900" spc="-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познания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окружающего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0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мира.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24850">
                <a:tc>
                  <a:txBody>
                    <a:bodyPr/>
                    <a:lstStyle/>
                    <a:p>
                      <a:pPr marL="67945" marR="485140">
                        <a:lnSpc>
                          <a:spcPts val="1200"/>
                        </a:lnSpc>
                        <a:spcBef>
                          <a:spcPts val="35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</a:t>
                      </a:r>
                      <a:r>
                        <a:rPr sz="1000" b="1" spc="-28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526415">
                        <a:lnSpc>
                          <a:spcPts val="1190"/>
                        </a:lnSpc>
                        <a:spcBef>
                          <a:spcPts val="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ное  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развитие».</a:t>
                      </a:r>
                      <a:endPara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445" marB="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42E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29845" algn="just">
                        <a:lnSpc>
                          <a:spcPts val="1200"/>
                        </a:lnSpc>
                        <a:spcBef>
                          <a:spcPts val="35"/>
                        </a:spcBef>
                      </a:pP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Совместная </a:t>
                      </a:r>
                      <a:r>
                        <a:rPr sz="900" spc="1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родителями 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(семьей) </a:t>
                      </a:r>
                      <a:r>
                        <a:rPr sz="900" spc="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педагогическая </a:t>
                      </a:r>
                      <a:r>
                        <a:rPr sz="9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развитию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</a:t>
                      </a:r>
                      <a:r>
                        <a:rPr sz="900" spc="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ребенка </a:t>
                      </a:r>
                      <a:r>
                        <a:rPr sz="900" spc="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потребности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познанию, </a:t>
                      </a:r>
                      <a:r>
                        <a:rPr sz="900" spc="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общению </a:t>
                      </a:r>
                      <a:r>
                        <a:rPr sz="900" spc="1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 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взрослыми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сверстниками,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развитию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детской 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инициативы;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sz="900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</a:t>
                      </a: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совместной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сребенком.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 marR="3175" algn="just">
                        <a:lnSpc>
                          <a:spcPts val="1160"/>
                        </a:lnSpc>
                      </a:pP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900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ках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кск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рс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ия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ным темам.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5560" marR="27940">
                        <a:lnSpc>
                          <a:spcPct val="99500"/>
                        </a:lnSpc>
                      </a:pP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Методическая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по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развитию </a:t>
                      </a:r>
                      <a:r>
                        <a:rPr sz="9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познавательных 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способностей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sz="900" spc="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домашних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ситуациях.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Совместное</a:t>
                      </a:r>
                      <a:r>
                        <a:rPr sz="900" spc="2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sz="900" spc="2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родителями</a:t>
                      </a:r>
                      <a:r>
                        <a:rPr sz="900" spc="2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(семьями)</a:t>
                      </a:r>
                      <a:r>
                        <a:rPr sz="900" spc="229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229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детьми</a:t>
                      </a:r>
                      <a:r>
                        <a:rPr sz="900" spc="2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</a:t>
                      </a:r>
                      <a:r>
                        <a:rPr sz="900" spc="2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исследовательской,</a:t>
                      </a:r>
                      <a:r>
                        <a:rPr sz="900" spc="2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проектной</a:t>
                      </a:r>
                      <a:r>
                        <a:rPr sz="900" spc="2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sz="900" spc="-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продуктивной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детском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саду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дома.</a:t>
                      </a:r>
                      <a:endParaRPr sz="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4386">
                <a:tc>
                  <a:txBody>
                    <a:bodyPr/>
                    <a:lstStyle/>
                    <a:p>
                      <a:pPr marL="67945" marR="20955">
                        <a:lnSpc>
                          <a:spcPts val="1190"/>
                        </a:lnSpc>
                        <a:spcBef>
                          <a:spcPts val="5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Настраивание обратной </a:t>
                      </a:r>
                      <a:r>
                        <a:rPr sz="1000" b="1" spc="-28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связи.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6985" marB="0">
                    <a:solidFill>
                      <a:srgbClr val="042E60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1460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spc="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Изучение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успешности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9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программы,</a:t>
                      </a:r>
                      <a:r>
                        <a:rPr sz="9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вовлечение </a:t>
                      </a:r>
                      <a:r>
                        <a:rPr sz="900" spc="-29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семей) в</a:t>
                      </a:r>
                      <a:r>
                        <a:rPr sz="900" spc="-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ческ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цесс,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</a:t>
                      </a:r>
                      <a:r>
                        <a:rPr sz="9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чен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ие 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осведомленности,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информированности,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>
                        <a:lnSpc>
                          <a:spcPts val="1120"/>
                        </a:lnSpc>
                      </a:pPr>
                      <a:r>
                        <a:rPr sz="900" spc="5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sz="900" spc="-4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8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общественному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контролю</a:t>
                      </a: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7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175">
                        <a:lnSpc>
                          <a:spcPts val="1195"/>
                        </a:lnSpc>
                      </a:pP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Анкетирование,</a:t>
                      </a:r>
                      <a:r>
                        <a:rPr sz="900" spc="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интервьюирование,</a:t>
                      </a:r>
                      <a:r>
                        <a:rPr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7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опросы,</a:t>
                      </a: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6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беседы;</a:t>
                      </a:r>
                      <a:r>
                        <a:rPr sz="9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«почтовые</a:t>
                      </a:r>
                      <a:r>
                        <a:rPr sz="9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ящики»</a:t>
                      </a:r>
                      <a:r>
                        <a:rPr sz="900" spc="-2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sz="9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-6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</a:t>
                      </a:r>
                      <a:r>
                        <a:rPr sz="900" spc="-3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9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01911" y="2958083"/>
            <a:ext cx="3002915" cy="3218180"/>
            <a:chOff x="9201911" y="2958083"/>
            <a:chExt cx="3002915" cy="3218180"/>
          </a:xfrm>
        </p:grpSpPr>
        <p:sp>
          <p:nvSpPr>
            <p:cNvPr id="3" name="object 3"/>
            <p:cNvSpPr/>
            <p:nvPr/>
          </p:nvSpPr>
          <p:spPr>
            <a:xfrm>
              <a:off x="9206483" y="2962655"/>
              <a:ext cx="2982595" cy="3209290"/>
            </a:xfrm>
            <a:custGeom>
              <a:avLst/>
              <a:gdLst/>
              <a:ahLst/>
              <a:cxnLst/>
              <a:rect l="l" t="t" r="r" b="b"/>
              <a:pathLst>
                <a:path w="2982595" h="3209290">
                  <a:moveTo>
                    <a:pt x="2982468" y="0"/>
                  </a:moveTo>
                  <a:lnTo>
                    <a:pt x="2069592" y="912749"/>
                  </a:lnTo>
                </a:path>
                <a:path w="2982595" h="3209290">
                  <a:moveTo>
                    <a:pt x="2981833" y="227076"/>
                  </a:moveTo>
                  <a:lnTo>
                    <a:pt x="0" y="3208934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91572" y="3285743"/>
              <a:ext cx="1896745" cy="1896745"/>
            </a:xfrm>
            <a:custGeom>
              <a:avLst/>
              <a:gdLst/>
              <a:ahLst/>
              <a:cxnLst/>
              <a:rect l="l" t="t" r="r" b="b"/>
              <a:pathLst>
                <a:path w="1896745" h="1896745">
                  <a:moveTo>
                    <a:pt x="1896491" y="0"/>
                  </a:moveTo>
                  <a:lnTo>
                    <a:pt x="0" y="189649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443209" y="3132581"/>
              <a:ext cx="1747520" cy="1821814"/>
            </a:xfrm>
            <a:custGeom>
              <a:avLst/>
              <a:gdLst/>
              <a:ahLst/>
              <a:cxnLst/>
              <a:rect l="l" t="t" r="r" b="b"/>
              <a:pathLst>
                <a:path w="1747520" h="1821814">
                  <a:moveTo>
                    <a:pt x="1745742" y="0"/>
                  </a:moveTo>
                  <a:lnTo>
                    <a:pt x="0" y="1745741"/>
                  </a:lnTo>
                </a:path>
                <a:path w="1747520" h="1821814">
                  <a:moveTo>
                    <a:pt x="1747012" y="551687"/>
                  </a:moveTo>
                  <a:lnTo>
                    <a:pt x="477012" y="1821687"/>
                  </a:lnTo>
                </a:path>
              </a:pathLst>
            </a:custGeom>
            <a:ln w="289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32507" y="673099"/>
            <a:ext cx="9404350" cy="68961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220"/>
              </a:spcBef>
              <a:tabLst>
                <a:tab pos="1826260" algn="l"/>
                <a:tab pos="4046854" algn="l"/>
                <a:tab pos="6315075" algn="l"/>
                <a:tab pos="7985759" algn="l"/>
                <a:tab pos="8301355" algn="l"/>
              </a:tabLst>
            </a:pPr>
            <a:r>
              <a:rPr sz="2200" spc="-5" dirty="0">
                <a:latin typeface="Times New Roman"/>
                <a:cs typeface="Times New Roman"/>
              </a:rPr>
              <a:t>О</a:t>
            </a:r>
            <a:r>
              <a:rPr sz="2200" spc="-15" dirty="0">
                <a:latin typeface="Times New Roman"/>
                <a:cs typeface="Times New Roman"/>
              </a:rPr>
              <a:t>с</a:t>
            </a:r>
            <a:r>
              <a:rPr sz="2200" spc="-5" dirty="0">
                <a:latin typeface="Times New Roman"/>
                <a:cs typeface="Times New Roman"/>
              </a:rPr>
              <a:t>о</a:t>
            </a:r>
            <a:r>
              <a:rPr sz="2200" spc="-20" dirty="0">
                <a:latin typeface="Times New Roman"/>
                <a:cs typeface="Times New Roman"/>
              </a:rPr>
              <a:t>б</a:t>
            </a:r>
            <a:r>
              <a:rPr sz="2200" spc="-5" dirty="0">
                <a:latin typeface="Times New Roman"/>
                <a:cs typeface="Times New Roman"/>
              </a:rPr>
              <a:t>е</a:t>
            </a:r>
            <a:r>
              <a:rPr sz="2200" spc="-15" dirty="0">
                <a:latin typeface="Times New Roman"/>
                <a:cs typeface="Times New Roman"/>
              </a:rPr>
              <a:t>н</a:t>
            </a:r>
            <a:r>
              <a:rPr sz="2200" spc="-10" dirty="0">
                <a:latin typeface="Times New Roman"/>
                <a:cs typeface="Times New Roman"/>
              </a:rPr>
              <a:t>ност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0" dirty="0">
                <a:latin typeface="Times New Roman"/>
                <a:cs typeface="Times New Roman"/>
              </a:rPr>
              <a:t>в</a:t>
            </a:r>
            <a:r>
              <a:rPr sz="2200" spc="-5" dirty="0">
                <a:latin typeface="Times New Roman"/>
                <a:cs typeface="Times New Roman"/>
              </a:rPr>
              <a:t>заи</a:t>
            </a:r>
            <a:r>
              <a:rPr sz="2200" spc="-25" dirty="0">
                <a:latin typeface="Times New Roman"/>
                <a:cs typeface="Times New Roman"/>
              </a:rPr>
              <a:t>м</a:t>
            </a:r>
            <a:r>
              <a:rPr sz="2200" spc="-75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дейс</a:t>
            </a:r>
            <a:r>
              <a:rPr sz="2200" spc="-25" dirty="0">
                <a:latin typeface="Times New Roman"/>
                <a:cs typeface="Times New Roman"/>
              </a:rPr>
              <a:t>т</a:t>
            </a:r>
            <a:r>
              <a:rPr sz="2200" spc="-10" dirty="0">
                <a:latin typeface="Times New Roman"/>
                <a:cs typeface="Times New Roman"/>
              </a:rPr>
              <a:t>ви</a:t>
            </a:r>
            <a:r>
              <a:rPr sz="2200" spc="-5" dirty="0">
                <a:latin typeface="Times New Roman"/>
                <a:cs typeface="Times New Roman"/>
              </a:rPr>
              <a:t>я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0" dirty="0">
                <a:latin typeface="Times New Roman"/>
                <a:cs typeface="Times New Roman"/>
              </a:rPr>
              <a:t>п</a:t>
            </a:r>
            <a:r>
              <a:rPr sz="2200" spc="-40" dirty="0">
                <a:latin typeface="Times New Roman"/>
                <a:cs typeface="Times New Roman"/>
              </a:rPr>
              <a:t>е</a:t>
            </a:r>
            <a:r>
              <a:rPr sz="2200" spc="10" dirty="0">
                <a:latin typeface="Times New Roman"/>
                <a:cs typeface="Times New Roman"/>
              </a:rPr>
              <a:t>д</a:t>
            </a:r>
            <a:r>
              <a:rPr sz="2200" spc="-5" dirty="0">
                <a:latin typeface="Times New Roman"/>
                <a:cs typeface="Times New Roman"/>
              </a:rPr>
              <a:t>а</a:t>
            </a:r>
            <a:r>
              <a:rPr sz="2200" spc="-60" dirty="0">
                <a:latin typeface="Times New Roman"/>
                <a:cs typeface="Times New Roman"/>
              </a:rPr>
              <a:t>г</a:t>
            </a:r>
            <a:r>
              <a:rPr sz="2200" spc="-5" dirty="0">
                <a:latin typeface="Times New Roman"/>
                <a:cs typeface="Times New Roman"/>
              </a:rPr>
              <a:t>огич</a:t>
            </a:r>
            <a:r>
              <a:rPr sz="2200" spc="10" dirty="0">
                <a:latin typeface="Times New Roman"/>
                <a:cs typeface="Times New Roman"/>
              </a:rPr>
              <a:t>е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spc="-40" dirty="0">
                <a:latin typeface="Times New Roman"/>
                <a:cs typeface="Times New Roman"/>
              </a:rPr>
              <a:t>к</a:t>
            </a:r>
            <a:r>
              <a:rPr sz="2200" spc="10" dirty="0">
                <a:latin typeface="Times New Roman"/>
                <a:cs typeface="Times New Roman"/>
              </a:rPr>
              <a:t>о</a:t>
            </a:r>
            <a:r>
              <a:rPr sz="2200" spc="-55" dirty="0">
                <a:latin typeface="Times New Roman"/>
                <a:cs typeface="Times New Roman"/>
              </a:rPr>
              <a:t>г</a:t>
            </a:r>
            <a:r>
              <a:rPr sz="2200" spc="-5" dirty="0">
                <a:latin typeface="Times New Roman"/>
                <a:cs typeface="Times New Roman"/>
              </a:rPr>
              <a:t>о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0" dirty="0">
                <a:latin typeface="Times New Roman"/>
                <a:cs typeface="Times New Roman"/>
              </a:rPr>
              <a:t>к</a:t>
            </a:r>
            <a:r>
              <a:rPr sz="2200" spc="-25" dirty="0">
                <a:latin typeface="Times New Roman"/>
                <a:cs typeface="Times New Roman"/>
              </a:rPr>
              <a:t>о</a:t>
            </a:r>
            <a:r>
              <a:rPr sz="2200" spc="-10" dirty="0">
                <a:latin typeface="Times New Roman"/>
                <a:cs typeface="Times New Roman"/>
              </a:rPr>
              <a:t>л</a:t>
            </a:r>
            <a:r>
              <a:rPr sz="2200" dirty="0">
                <a:latin typeface="Times New Roman"/>
                <a:cs typeface="Times New Roman"/>
              </a:rPr>
              <a:t>л</a:t>
            </a:r>
            <a:r>
              <a:rPr sz="2200" spc="-5" dirty="0">
                <a:latin typeface="Times New Roman"/>
                <a:cs typeface="Times New Roman"/>
              </a:rPr>
              <a:t>е</a:t>
            </a:r>
            <a:r>
              <a:rPr sz="2200" spc="-15" dirty="0">
                <a:latin typeface="Times New Roman"/>
                <a:cs typeface="Times New Roman"/>
              </a:rPr>
              <a:t>к</a:t>
            </a:r>
            <a:r>
              <a:rPr sz="2200" spc="-20" dirty="0">
                <a:latin typeface="Times New Roman"/>
                <a:cs typeface="Times New Roman"/>
              </a:rPr>
              <a:t>т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в</a:t>
            </a:r>
            <a:r>
              <a:rPr sz="2200" spc="-5" dirty="0">
                <a:latin typeface="Times New Roman"/>
                <a:cs typeface="Times New Roman"/>
              </a:rPr>
              <a:t>а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15" dirty="0">
                <a:latin typeface="Times New Roman"/>
                <a:cs typeface="Times New Roman"/>
              </a:rPr>
              <a:t>с</a:t>
            </a:r>
            <a:r>
              <a:rPr sz="2200" spc="-5" dirty="0">
                <a:latin typeface="Times New Roman"/>
                <a:cs typeface="Times New Roman"/>
              </a:rPr>
              <a:t>емья</a:t>
            </a:r>
            <a:r>
              <a:rPr sz="2200" dirty="0">
                <a:latin typeface="Times New Roman"/>
                <a:cs typeface="Times New Roman"/>
              </a:rPr>
              <a:t>м</a:t>
            </a:r>
            <a:r>
              <a:rPr sz="2200" spc="-5" dirty="0">
                <a:latin typeface="Times New Roman"/>
                <a:cs typeface="Times New Roman"/>
              </a:rPr>
              <a:t>и  </a:t>
            </a:r>
            <a:r>
              <a:rPr sz="2200" spc="-20" dirty="0">
                <a:latin typeface="Times New Roman"/>
                <a:cs typeface="Times New Roman"/>
              </a:rPr>
              <a:t>дошкольников</a:t>
            </a:r>
            <a:r>
              <a:rPr sz="2200" spc="-5" dirty="0">
                <a:latin typeface="Times New Roman"/>
                <a:cs typeface="Times New Roman"/>
              </a:rPr>
              <a:t> с ТНР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(п.39.3 </a:t>
            </a:r>
            <a:r>
              <a:rPr sz="2200" spc="-70" dirty="0">
                <a:latin typeface="Times New Roman"/>
                <a:cs typeface="Times New Roman"/>
              </a:rPr>
              <a:t>ФАОП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ДО).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960" y="1740789"/>
            <a:ext cx="1170940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03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Работа,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обеспечивающая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взаимодействие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семьи</a:t>
            </a: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1800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lang="ru-RU" sz="1800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1800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ДОУ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8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включает</a:t>
            </a:r>
            <a:r>
              <a:rPr sz="18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следующие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направления:</a:t>
            </a:r>
            <a:endParaRPr sz="1800" dirty="0">
              <a:latin typeface="Times New Roman"/>
              <a:cs typeface="Times New Roman"/>
            </a:endParaRPr>
          </a:p>
          <a:p>
            <a:pPr marL="12700" algn="just">
              <a:lnSpc>
                <a:spcPts val="2135"/>
              </a:lnSpc>
              <a:spcBef>
                <a:spcPts val="45"/>
              </a:spcBef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1800" b="1" i="1" spc="6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аналитическое</a:t>
            </a:r>
            <a:r>
              <a:rPr sz="1800" b="1" i="1" spc="6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800" spc="6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изучение</a:t>
            </a:r>
            <a:r>
              <a:rPr sz="1800" spc="6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семьи,</a:t>
            </a:r>
            <a:r>
              <a:rPr sz="1800" spc="6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выяснение</a:t>
            </a:r>
            <a:r>
              <a:rPr sz="1800" spc="6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образовательных</a:t>
            </a:r>
            <a:r>
              <a:rPr sz="1800" spc="6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потребностей</a:t>
            </a:r>
            <a:r>
              <a:rPr sz="1800" spc="6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ребёнка</a:t>
            </a:r>
            <a:r>
              <a:rPr sz="1800" spc="6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1800" spc="6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ТНР</a:t>
            </a:r>
            <a:r>
              <a:rPr sz="1800" spc="6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800" spc="6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предпочтений</a:t>
            </a:r>
            <a:endParaRPr sz="1800" dirty="0">
              <a:latin typeface="Times New Roman"/>
              <a:cs typeface="Times New Roman"/>
            </a:endParaRPr>
          </a:p>
          <a:p>
            <a:pPr marL="12700" algn="just">
              <a:lnSpc>
                <a:spcPts val="2135"/>
              </a:lnSpc>
            </a:pP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родителей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(законных</a:t>
            </a: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представителей)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для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согласования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воспитательных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 воздействий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ребенка;</a:t>
            </a:r>
            <a:endParaRPr sz="1800" dirty="0">
              <a:latin typeface="Times New Roman"/>
              <a:cs typeface="Times New Roman"/>
            </a:endParaRPr>
          </a:p>
          <a:p>
            <a:pPr marL="50165" marR="5080" algn="just">
              <a:lnSpc>
                <a:spcPct val="99300"/>
              </a:lnSpc>
              <a:spcBef>
                <a:spcPts val="65"/>
              </a:spcBef>
              <a:buFont typeface="Times New Roman"/>
              <a:buChar char="-"/>
              <a:tabLst>
                <a:tab pos="248920" algn="l"/>
              </a:tabLst>
            </a:pPr>
            <a:r>
              <a:rPr sz="18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коммуникативно-деятельностное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направлено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 на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повышение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педагогической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культуры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родителей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(законных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представителей);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вовлечение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родителей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(законных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представителей)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в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воспитательно-образовательный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процесс; 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создание активной развивающей среды,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обеспечивающей единые </a:t>
            </a:r>
            <a:r>
              <a:rPr sz="1800" spc="-30" dirty="0">
                <a:solidFill>
                  <a:srgbClr val="FFFFFF"/>
                </a:solidFill>
                <a:latin typeface="Times New Roman"/>
                <a:cs typeface="Times New Roman"/>
              </a:rPr>
              <a:t>подходы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к развитию 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личности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в семье и 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детском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коллективе.</a:t>
            </a:r>
            <a:endParaRPr sz="1800" dirty="0">
              <a:latin typeface="Times New Roman"/>
              <a:cs typeface="Times New Roman"/>
            </a:endParaRPr>
          </a:p>
          <a:p>
            <a:pPr marL="50165" marR="5715" algn="just">
              <a:lnSpc>
                <a:spcPts val="2110"/>
              </a:lnSpc>
              <a:spcBef>
                <a:spcPts val="160"/>
              </a:spcBef>
              <a:buClr>
                <a:srgbClr val="FFFFFF"/>
              </a:buClr>
              <a:buFont typeface="Times New Roman"/>
              <a:buChar char="-"/>
              <a:tabLst>
                <a:tab pos="186690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информационное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пропаганда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популяризация 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опыта </a:t>
            </a:r>
            <a:r>
              <a:rPr sz="1800" dirty="0" err="1">
                <a:solidFill>
                  <a:srgbClr val="FFFFFF"/>
                </a:solidFill>
                <a:latin typeface="Times New Roman"/>
                <a:cs typeface="Times New Roman"/>
              </a:rPr>
              <a:t>деятельности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lang="ru-RU" sz="1800" spc="-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1800" spc="-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ДОУ</a:t>
            </a:r>
            <a:r>
              <a:rPr sz="1800" spc="-35" dirty="0">
                <a:solidFill>
                  <a:srgbClr val="FFFFFF"/>
                </a:solidFill>
                <a:latin typeface="Times New Roman"/>
                <a:cs typeface="Times New Roman"/>
              </a:rPr>
              <a:t>;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создание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открытого информационного </a:t>
            </a:r>
            <a:r>
              <a:rPr sz="1800" spc="-4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пространства</a:t>
            </a:r>
            <a:r>
              <a:rPr sz="18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800" spc="5" dirty="0" err="1">
                <a:solidFill>
                  <a:srgbClr val="FFFFFF"/>
                </a:solidFill>
                <a:latin typeface="Times New Roman"/>
                <a:cs typeface="Times New Roman"/>
              </a:rPr>
              <a:t>сайт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lang="ru-RU" sz="1800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sz="1800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ДОУ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форум,</a:t>
            </a:r>
            <a:r>
              <a:rPr sz="18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группы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социальных</a:t>
            </a:r>
            <a:r>
              <a:rPr sz="18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сетях).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1005</Words>
  <Application>Microsoft Office PowerPoint</Application>
  <PresentationFormat>Широкоэкранный</PresentationFormat>
  <Paragraphs>104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Calibri</vt:lpstr>
      <vt:lpstr>Tahoma</vt:lpstr>
      <vt:lpstr>Times New Roman</vt:lpstr>
      <vt:lpstr>Office Theme</vt:lpstr>
      <vt:lpstr>АДАПТИРОВАННАЯ  ОБРАЗОВАТЕЛЬНАЯ  ПРОГРАММА ДОШКОЛЬНОГО  ОБРАЗОВАНИЯ</vt:lpstr>
      <vt:lpstr>Федеральная адаптированная  образовательная программа  дошкольного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взаимодействия педагогического коллектива с семьями  дошкольников с ТНР (п.39.3 ФАОП ДО).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Инга Кулекина</dc:creator>
  <cp:lastModifiedBy>Алия</cp:lastModifiedBy>
  <cp:revision>1</cp:revision>
  <dcterms:created xsi:type="dcterms:W3CDTF">2023-11-13T06:27:29Z</dcterms:created>
  <dcterms:modified xsi:type="dcterms:W3CDTF">2023-11-13T06:35:00Z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2023-11-13T00:00:00Z</vt:filetime>
  </property>
</Properties>
</file>